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5143500" type="screen16x9"/>
  <p:notesSz cx="6858000" cy="9144000"/>
  <p:embeddedFontLst>
    <p:embeddedFont>
      <p:font typeface="Bookman Old Style" panose="02050604050505020204" pitchFamily="18" charset="0"/>
      <p:regular r:id="rId20"/>
      <p:bold r:id="rId21"/>
      <p:italic r:id="rId22"/>
      <p:boldItalic r:id="rId23"/>
    </p:embeddedFont>
    <p:embeddedFont>
      <p:font typeface="Nunito" panose="020B0604020202020204" charset="0"/>
      <p:regular r:id="rId24"/>
      <p:bold r:id="rId25"/>
      <p:italic r:id="rId26"/>
      <p:boldItalic r:id="rId27"/>
    </p:embeddedFont>
    <p:embeddedFont>
      <p:font typeface="Arabic Typesetting" panose="03020402040406030203" pitchFamily="66" charset="-78"/>
      <p:regular r:id="rId28"/>
    </p:embeddedFont>
    <p:embeddedFont>
      <p:font typeface="BatangChe" panose="02030609000101010101" pitchFamily="49" charset="-127"/>
      <p:regular r:id="rId29"/>
    </p:embeddedFont>
    <p:embeddedFont>
      <p:font typeface="Calibri" panose="020F0502020204030204" pitchFamily="34" charset="0"/>
      <p:regular r:id="rId30"/>
      <p:bold r:id="rId31"/>
      <p:italic r:id="rId32"/>
      <p:boldItalic r:id="rId33"/>
    </p:embeddedFont>
    <p:embeddedFont>
      <p:font typeface="Aparajita" panose="020B0604020202020204" pitchFamily="34" charset="0"/>
      <p:regular r:id="rId34"/>
      <p:bold r:id="rId35"/>
      <p:italic r:id="rId36"/>
      <p:boldItalic r:id="rId37"/>
    </p:embeddedFont>
    <p:embeddedFont>
      <p:font typeface="Batang" panose="02030600000101010101" pitchFamily="18" charset="-127"/>
      <p:regular r:id="rId38"/>
    </p:embeddedFont>
    <p:embeddedFont>
      <p:font typeface="Comic Sans MS" panose="030F0702030302020204" pitchFamily="66"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16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4050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portal.compraspublicas.gob.ec/sercop/giro-especifico-del-negocio/"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3"/>
          <p:cNvPicPr preferRelativeResize="0"/>
          <p:nvPr/>
        </p:nvPicPr>
        <p:blipFill rotWithShape="1">
          <a:blip r:embed="rId3">
            <a:alphaModFix/>
          </a:blip>
          <a:srcRect l="25141" r="31178" b="38590"/>
          <a:stretch/>
        </p:blipFill>
        <p:spPr>
          <a:xfrm>
            <a:off x="2889428" y="286950"/>
            <a:ext cx="808825" cy="898500"/>
          </a:xfrm>
          <a:prstGeom prst="rect">
            <a:avLst/>
          </a:prstGeom>
          <a:noFill/>
          <a:ln>
            <a:noFill/>
          </a:ln>
        </p:spPr>
      </p:pic>
      <p:pic>
        <p:nvPicPr>
          <p:cNvPr id="129" name="Google Shape;129;p13"/>
          <p:cNvPicPr preferRelativeResize="0"/>
          <p:nvPr/>
        </p:nvPicPr>
        <p:blipFill rotWithShape="1">
          <a:blip r:embed="rId3">
            <a:alphaModFix/>
          </a:blip>
          <a:srcRect t="68239"/>
          <a:stretch/>
        </p:blipFill>
        <p:spPr>
          <a:xfrm>
            <a:off x="3816894" y="509998"/>
            <a:ext cx="2005750" cy="503325"/>
          </a:xfrm>
          <a:prstGeom prst="rect">
            <a:avLst/>
          </a:prstGeom>
          <a:noFill/>
          <a:ln>
            <a:noFill/>
          </a:ln>
        </p:spPr>
      </p:pic>
      <p:sp>
        <p:nvSpPr>
          <p:cNvPr id="130" name="Google Shape;130;p13"/>
          <p:cNvSpPr txBox="1"/>
          <p:nvPr/>
        </p:nvSpPr>
        <p:spPr>
          <a:xfrm>
            <a:off x="1954200" y="1400850"/>
            <a:ext cx="523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solidFill>
                <a:schemeClr val="dk2"/>
              </a:solidFill>
              <a:highlight>
                <a:schemeClr val="dk1"/>
              </a:highlight>
              <a:latin typeface="Comic Sans MS"/>
              <a:ea typeface="Comic Sans MS"/>
              <a:cs typeface="Comic Sans MS"/>
              <a:sym typeface="Comic Sans MS"/>
            </a:endParaRPr>
          </a:p>
        </p:txBody>
      </p:sp>
      <p:sp>
        <p:nvSpPr>
          <p:cNvPr id="131" name="Google Shape;131;p13"/>
          <p:cNvSpPr txBox="1">
            <a:spLocks noGrp="1"/>
          </p:cNvSpPr>
          <p:nvPr>
            <p:ph type="ctrTitle"/>
          </p:nvPr>
        </p:nvSpPr>
        <p:spPr>
          <a:xfrm>
            <a:off x="2306100" y="2016450"/>
            <a:ext cx="22659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s" sz="2520" dirty="0">
                <a:solidFill>
                  <a:schemeClr val="dk1"/>
                </a:solidFill>
                <a:latin typeface="Comic Sans MS"/>
                <a:ea typeface="Comic Sans MS"/>
                <a:cs typeface="Comic Sans MS"/>
                <a:sym typeface="Comic Sans MS"/>
              </a:rPr>
              <a:t>RENDICIÓN DE CUENTAS</a:t>
            </a:r>
            <a:endParaRPr sz="2520" dirty="0">
              <a:solidFill>
                <a:schemeClr val="dk1"/>
              </a:solidFill>
              <a:latin typeface="Comic Sans MS"/>
              <a:ea typeface="Comic Sans MS"/>
              <a:cs typeface="Comic Sans MS"/>
              <a:sym typeface="Comic Sans MS"/>
            </a:endParaRPr>
          </a:p>
        </p:txBody>
      </p:sp>
      <p:sp>
        <p:nvSpPr>
          <p:cNvPr id="2" name="Rectángulo 1"/>
          <p:cNvSpPr/>
          <p:nvPr/>
        </p:nvSpPr>
        <p:spPr>
          <a:xfrm>
            <a:off x="2683565" y="1874352"/>
            <a:ext cx="3949148" cy="1754326"/>
          </a:xfrm>
          <a:prstGeom prst="rect">
            <a:avLst/>
          </a:prstGeom>
          <a:noFill/>
        </p:spPr>
        <p:txBody>
          <a:bodyPr wrap="square" lIns="91440" tIns="45720" rIns="91440" bIns="45720">
            <a:spAutoFit/>
          </a:bodyPr>
          <a:lstStyle/>
          <a:p>
            <a:pPr algn="ctr"/>
            <a:r>
              <a:rPr lang="es-ES" sz="3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ea typeface="BatangChe" panose="02030609000101010101" pitchFamily="49" charset="-127"/>
                <a:cs typeface="Aparajita" panose="020B0604020202020204" pitchFamily="34" charset="0"/>
              </a:rPr>
              <a:t>RENDICIÓN DE CUENTAS </a:t>
            </a:r>
          </a:p>
          <a:p>
            <a:pPr algn="ctr"/>
            <a:r>
              <a:rPr lang="es-ES" sz="3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ea typeface="BatangChe" panose="02030609000101010101" pitchFamily="49" charset="-127"/>
                <a:cs typeface="Aparajita" panose="020B0604020202020204" pitchFamily="34" charset="0"/>
              </a:rPr>
              <a:t>2020</a:t>
            </a:r>
            <a:endParaRPr lang="es-ES"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ea typeface="BatangChe" panose="02030609000101010101" pitchFamily="49" charset="-127"/>
              <a:cs typeface="Aparajita" panose="020B0604020202020204" pitchFamily="34" charset="0"/>
            </a:endParaRPr>
          </a:p>
        </p:txBody>
      </p:sp>
      <p:sp>
        <p:nvSpPr>
          <p:cNvPr id="3" name="Rectángulo 2"/>
          <p:cNvSpPr/>
          <p:nvPr/>
        </p:nvSpPr>
        <p:spPr>
          <a:xfrm>
            <a:off x="4217214" y="3979525"/>
            <a:ext cx="4001416" cy="707886"/>
          </a:xfrm>
          <a:prstGeom prst="rect">
            <a:avLst/>
          </a:prstGeom>
          <a:noFill/>
        </p:spPr>
        <p:txBody>
          <a:bodyPr wrap="none" lIns="91440" tIns="45720" rIns="91440" bIns="45720">
            <a:spAutoFit/>
          </a:bodyPr>
          <a:lstStyle/>
          <a:p>
            <a:pPr algn="ctr"/>
            <a:r>
              <a:rPr lang="es-E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¡BIENVENIDOS!</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9" name="Imagen 8">
            <a:extLst>
              <a:ext uri="{FF2B5EF4-FFF2-40B4-BE49-F238E27FC236}">
                <a16:creationId xmlns:a16="http://schemas.microsoft.com/office/drawing/2014/main" id="{1CC7060E-28A3-4344-9F98-585D937E0A61}"/>
              </a:ext>
            </a:extLst>
          </p:cNvPr>
          <p:cNvPicPr/>
          <p:nvPr/>
        </p:nvPicPr>
        <p:blipFill rotWithShape="1">
          <a:blip r:embed="rId4" cstate="print">
            <a:extLst>
              <a:ext uri="{28A0092B-C50C-407E-A947-70E740481C1C}">
                <a14:useLocalDpi xmlns:a14="http://schemas.microsoft.com/office/drawing/2010/main" val="0"/>
              </a:ext>
            </a:extLst>
          </a:blip>
          <a:srcRect l="18376"/>
          <a:stretch/>
        </p:blipFill>
        <p:spPr>
          <a:xfrm>
            <a:off x="590654" y="2144375"/>
            <a:ext cx="2359660" cy="1835150"/>
          </a:xfrm>
          <a:prstGeom prst="rect">
            <a:avLst/>
          </a:prstGeom>
          <a:ln>
            <a:noFill/>
          </a:ln>
          <a:effectLst>
            <a:outerShdw blurRad="190500" algn="tl" rotWithShape="0">
              <a:srgbClr val="000000">
                <a:alpha val="70000"/>
              </a:srgbClr>
            </a:outerShdw>
          </a:effectLst>
        </p:spPr>
      </p:pic>
      <p:pic>
        <p:nvPicPr>
          <p:cNvPr id="10" name="Imagen 9">
            <a:extLst>
              <a:ext uri="{FF2B5EF4-FFF2-40B4-BE49-F238E27FC236}">
                <a16:creationId xmlns:a16="http://schemas.microsoft.com/office/drawing/2014/main" id="{A3787418-D862-4AA5-BE11-E6499818AE3B}"/>
              </a:ext>
            </a:extLst>
          </p:cNvPr>
          <p:cNvPicPr/>
          <p:nvPr/>
        </p:nvPicPr>
        <p:blipFill rotWithShape="1">
          <a:blip r:embed="rId5" cstate="print">
            <a:extLst>
              <a:ext uri="{28A0092B-C50C-407E-A947-70E740481C1C}">
                <a14:useLocalDpi xmlns:a14="http://schemas.microsoft.com/office/drawing/2010/main" val="0"/>
              </a:ext>
            </a:extLst>
          </a:blip>
          <a:srcRect r="800"/>
          <a:stretch/>
        </p:blipFill>
        <p:spPr>
          <a:xfrm>
            <a:off x="6153674" y="850341"/>
            <a:ext cx="2514600" cy="16891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agen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91" y="1489966"/>
            <a:ext cx="2010258" cy="16971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4" name="Imagen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81" y="2264481"/>
            <a:ext cx="3294509" cy="21946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643809" y="351535"/>
            <a:ext cx="42672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ES" altLang="es-ES" b="1"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CULMINACIÓN DEL CENTRO DE REVISIÓN TÉCNICA VEHICULAR Y VÍAS DE ACCESO ETAPA 7 DEL CANTÓN SANTA ISABEL.</a:t>
            </a:r>
            <a:endParaRPr kumimoji="0" lang="es-ES" altLang="es-ES"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Firma del contrato:21/02/2020</a:t>
            </a:r>
            <a:endParaRPr kumimoji="0" lang="es-ES" altLang="es-ES"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inicio de trabajos: 03/03/2020</a:t>
            </a:r>
            <a:endParaRPr kumimoji="0" lang="es-ES" altLang="es-ES"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Plazo de ejecución: 120 días.</a:t>
            </a:r>
            <a:endParaRPr kumimoji="0" lang="es-ES" altLang="es-ES"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terminación de la obra:22/09/2020</a:t>
            </a:r>
            <a:endParaRPr kumimoji="0" lang="es-ES" altLang="es-ES"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Monto del contrato: 280.705,84</a:t>
            </a:r>
          </a:p>
          <a:p>
            <a:pPr algn="just" eaLnBrk="0" fontAlgn="base" hangingPunct="0">
              <a:spcBef>
                <a:spcPct val="0"/>
              </a:spcBef>
              <a:spcAft>
                <a:spcPct val="0"/>
              </a:spcAft>
              <a:buClrTx/>
            </a:pPr>
            <a:r>
              <a:rPr lang="es-ES" altLang="es-ES" dirty="0">
                <a:solidFill>
                  <a:schemeClr val="bg2"/>
                </a:solidFill>
                <a:latin typeface="Arabic Typesetting" panose="03020402040406030203" pitchFamily="66" charset="-78"/>
                <a:ea typeface="Open Sans"/>
                <a:cs typeface="Arabic Typesetting" panose="03020402040406030203" pitchFamily="66" charset="-78"/>
              </a:rPr>
              <a:t>Monto ejecutado: 286.248,74</a:t>
            </a:r>
            <a:r>
              <a:rPr lang="es-ES" altLang="es-ES" dirty="0">
                <a:solidFill>
                  <a:schemeClr val="bg2"/>
                </a:solidFill>
                <a:latin typeface="Arabic Typesetting" panose="03020402040406030203" pitchFamily="66" charset="-78"/>
                <a:cs typeface="Arabic Typesetting" panose="03020402040406030203" pitchFamily="66" charset="-78"/>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bg2"/>
              </a:solidFill>
              <a:effectLst/>
              <a:latin typeface="Arial" panose="020B0604020202020204" pitchFamily="34" charset="0"/>
            </a:endParaRPr>
          </a:p>
        </p:txBody>
      </p:sp>
      <p:sp>
        <p:nvSpPr>
          <p:cNvPr id="5" name="Rectangle 4"/>
          <p:cNvSpPr>
            <a:spLocks noChangeArrowheads="1"/>
          </p:cNvSpPr>
          <p:nvPr/>
        </p:nvSpPr>
        <p:spPr bwMode="auto">
          <a:xfrm>
            <a:off x="172279"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9" name="Imagen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776" y="808357"/>
            <a:ext cx="1682129" cy="1456124"/>
          </a:xfrm>
          <a:prstGeom prst="rect">
            <a:avLst/>
          </a:prstGeom>
          <a:ln>
            <a:noFill/>
          </a:ln>
          <a:effectLst>
            <a:outerShdw blurRad="190500" algn="tl" rotWithShape="0">
              <a:srgbClr val="000000">
                <a:alpha val="70000"/>
              </a:srgbClr>
            </a:outerShdw>
          </a:effectLst>
        </p:spPr>
      </p:pic>
      <p:pic>
        <p:nvPicPr>
          <p:cNvPr id="10" name="Imagen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5126" y="3018156"/>
            <a:ext cx="1468901" cy="15376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902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Imagen 32" descr="Puede ser una imagen de vehícu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580" y="2925992"/>
            <a:ext cx="2288299" cy="17162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99" name="Imagen 35" descr="Puede ser una imagen de vehículo, carretera y árb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700" y="2994098"/>
            <a:ext cx="2275950" cy="17062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98" name="Imagen 30" descr="No hay ninguna descripción de la foto disponi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843" y="804656"/>
            <a:ext cx="2628900" cy="1971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97" name="Imagen 37" descr="Puede ser una imagen de árbol, carretera, césped y n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686" y="1524001"/>
            <a:ext cx="2359222" cy="17020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213429" y="542838"/>
            <a:ext cx="27104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s-ES" altLang="es-ES" b="1"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MANTENIMIENTO VIAL EN LA PARROQUIA DE GÜEL DEL CANTON SIGSIG, PROVINCIA DEL AZUAY</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Firma del contrato:20 /10/2020</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inicio de trabajos: 19/10/2020</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Plazo de ejecución: 45 días.</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Fecha de terminación de la obra:01/12/2020</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Monto del contrato: 28.000,00</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Open Sans"/>
                <a:cs typeface="Arabic Typesetting" panose="03020402040406030203" pitchFamily="66" charset="-78"/>
              </a:rPr>
              <a:t>Monto ejecutado: 14.000,00</a:t>
            </a:r>
            <a:endParaRPr kumimoji="0" lang="es-ES" altLang="es-ES" sz="800" b="0" i="0" u="none" strike="noStrike" cap="none" normalizeH="0" baseline="0" dirty="0" smtClean="0">
              <a:ln>
                <a:noFill/>
              </a:ln>
              <a:solidFill>
                <a:schemeClr val="bg2"/>
              </a:solidFill>
              <a:effectLst/>
              <a:latin typeface="Arabic Typesetting" panose="03020402040406030203" pitchFamily="66" charset="-78"/>
              <a:cs typeface="Arabic Typesetting" panose="03020402040406030203"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2491409" y="27763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Rectangle 7"/>
          <p:cNvSpPr>
            <a:spLocks noChangeArrowheads="1"/>
          </p:cNvSpPr>
          <p:nvPr/>
        </p:nvSpPr>
        <p:spPr bwMode="auto">
          <a:xfrm>
            <a:off x="2491409" y="27763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6698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5115" y="294537"/>
            <a:ext cx="5957080"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Ejecución Presupuestaria:</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sp>
        <p:nvSpPr>
          <p:cNvPr id="6" name="Rectangle 1"/>
          <p:cNvSpPr>
            <a:spLocks noChangeArrowheads="1"/>
          </p:cNvSpPr>
          <p:nvPr/>
        </p:nvSpPr>
        <p:spPr bwMode="auto">
          <a:xfrm>
            <a:off x="795762" y="1248231"/>
            <a:ext cx="67458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100" b="1" i="0" u="none" strike="noStrike" cap="none" normalizeH="0" baseline="0" dirty="0" smtClean="0">
                <a:ln>
                  <a:noFill/>
                </a:ln>
                <a:solidFill>
                  <a:schemeClr val="bg2"/>
                </a:solidFill>
                <a:effectLst/>
                <a:latin typeface="Bookman Old Style" panose="02050604050505020204" pitchFamily="18" charset="0"/>
                <a:ea typeface="Calibri" panose="020F0502020204030204" pitchFamily="34" charset="0"/>
              </a:rPr>
              <a:t>RESUMEN DE LA ESTRUCTURA DE LA EJECUCIÓN DE PRESUPUESTO INGRESOS DEL EJERCICIO ECONOMICO 2020</a:t>
            </a:r>
            <a:endParaRPr kumimoji="0" lang="es-ES" altLang="es-ES" sz="600" b="0" i="0" u="none" strike="noStrike" cap="none" normalizeH="0" baseline="0" dirty="0" smtClean="0">
              <a:ln>
                <a:noFill/>
              </a:ln>
              <a:solidFill>
                <a:schemeClr val="bg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bg2"/>
              </a:solidFill>
              <a:effectLst/>
              <a:latin typeface="Arial" panose="020B0604020202020204" pitchFamily="34" charset="0"/>
            </a:endParaRPr>
          </a:p>
        </p:txBody>
      </p:sp>
      <p:graphicFrame>
        <p:nvGraphicFramePr>
          <p:cNvPr id="7" name="Tabla 6"/>
          <p:cNvGraphicFramePr>
            <a:graphicFrameLocks noGrp="1"/>
          </p:cNvGraphicFramePr>
          <p:nvPr/>
        </p:nvGraphicFramePr>
        <p:xfrm>
          <a:off x="1602422" y="1956117"/>
          <a:ext cx="5939155" cy="1783715"/>
        </p:xfrm>
        <a:graphic>
          <a:graphicData uri="http://schemas.openxmlformats.org/drawingml/2006/table">
            <a:tbl>
              <a:tblPr/>
              <a:tblGrid>
                <a:gridCol w="2878397">
                  <a:extLst>
                    <a:ext uri="{9D8B030D-6E8A-4147-A177-3AD203B41FA5}">
                      <a16:colId xmlns:a16="http://schemas.microsoft.com/office/drawing/2014/main" val="3861407869"/>
                    </a:ext>
                  </a:extLst>
                </a:gridCol>
                <a:gridCol w="1891608">
                  <a:extLst>
                    <a:ext uri="{9D8B030D-6E8A-4147-A177-3AD203B41FA5}">
                      <a16:colId xmlns:a16="http://schemas.microsoft.com/office/drawing/2014/main" val="2093568054"/>
                    </a:ext>
                  </a:extLst>
                </a:gridCol>
                <a:gridCol w="1169150">
                  <a:extLst>
                    <a:ext uri="{9D8B030D-6E8A-4147-A177-3AD203B41FA5}">
                      <a16:colId xmlns:a16="http://schemas.microsoft.com/office/drawing/2014/main" val="1741147704"/>
                    </a:ext>
                  </a:extLst>
                </a:gridCol>
              </a:tblGrid>
              <a:tr h="200025">
                <a:tc gridSpan="2">
                  <a:txBody>
                    <a:bodyPr/>
                    <a:lstStyle/>
                    <a:p>
                      <a:pPr algn="ctr">
                        <a:lnSpc>
                          <a:spcPct val="107000"/>
                        </a:lnSpc>
                        <a:spcAft>
                          <a:spcPts val="0"/>
                        </a:spcAft>
                      </a:pPr>
                      <a:r>
                        <a:rPr lang="es-EC" sz="1100" b="1">
                          <a:solidFill>
                            <a:srgbClr val="000000"/>
                          </a:solidFill>
                          <a:effectLst/>
                          <a:latin typeface="Bookman Old Style" panose="02050604050505020204" pitchFamily="18" charset="0"/>
                          <a:ea typeface="Times New Roman" panose="02020603050405020304" pitchFamily="18" charset="0"/>
                        </a:rPr>
                        <a:t>INGRESOS CORRIENTES</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7DEE8"/>
                    </a:solidFill>
                  </a:tcPr>
                </a:tc>
                <a:tc hMerge="1">
                  <a:txBody>
                    <a:bodyPr/>
                    <a:lstStyle/>
                    <a:p>
                      <a:endParaRPr lang="es-ES"/>
                    </a:p>
                  </a:txBody>
                  <a:tcPr/>
                </a:tc>
                <a:tc>
                  <a:txBody>
                    <a:bodyPr/>
                    <a:lstStyle/>
                    <a:p>
                      <a:pPr algn="ctr">
                        <a:lnSpc>
                          <a:spcPct val="107000"/>
                        </a:lnSpc>
                        <a:spcAft>
                          <a:spcPts val="0"/>
                        </a:spcAft>
                      </a:pPr>
                      <a:r>
                        <a:rPr lang="es-EC" sz="1100">
                          <a:solidFill>
                            <a:srgbClr val="000000"/>
                          </a:solidFill>
                          <a:effectLst/>
                          <a:latin typeface="Bookman Old Style" panose="02050604050505020204" pitchFamily="18" charset="0"/>
                          <a:ea typeface="Times New Roman" panose="02020603050405020304" pitchFamily="18" charset="0"/>
                        </a:rPr>
                        <a:t>$ 439,805.70</a:t>
                      </a:r>
                      <a:endParaRPr lang="es-ES"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extLst>
                  <a:ext uri="{0D108BD9-81ED-4DB2-BD59-A6C34878D82A}">
                    <a16:rowId xmlns:a16="http://schemas.microsoft.com/office/drawing/2014/main" val="1292249721"/>
                  </a:ext>
                </a:extLst>
              </a:tr>
              <a:tr h="200025">
                <a:tc>
                  <a:txBody>
                    <a:bodyPr/>
                    <a:lstStyle/>
                    <a:p>
                      <a:pPr algn="just">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Venta de bienes y servicios</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C" sz="1100">
                          <a:solidFill>
                            <a:srgbClr val="000000"/>
                          </a:solidFill>
                          <a:effectLst/>
                          <a:latin typeface="Bookman Old Style" panose="02050604050505020204" pitchFamily="18" charset="0"/>
                          <a:ea typeface="Times New Roman" panose="02020603050405020304" pitchFamily="18" charset="0"/>
                        </a:rPr>
                        <a:t>$ 436,298.67</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BF1DE"/>
                    </a:solidFill>
                  </a:tcPr>
                </a:tc>
                <a:tc>
                  <a:txBody>
                    <a:bodyPr/>
                    <a:lstStyle/>
                    <a:p>
                      <a:pPr algn="l">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599443917"/>
                  </a:ext>
                </a:extLst>
              </a:tr>
              <a:tr h="200025">
                <a:tc>
                  <a:txBody>
                    <a:bodyPr/>
                    <a:lstStyle/>
                    <a:p>
                      <a:pPr algn="just">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Maquinaria y Equipo (Arrendamiento)</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C" sz="1100">
                          <a:solidFill>
                            <a:srgbClr val="000000"/>
                          </a:solidFill>
                          <a:effectLst/>
                          <a:latin typeface="Bookman Old Style" panose="02050604050505020204" pitchFamily="18" charset="0"/>
                          <a:ea typeface="Times New Roman" panose="02020603050405020304" pitchFamily="18" charset="0"/>
                        </a:rPr>
                        <a:t>$ 3,080.53</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l">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6464084"/>
                  </a:ext>
                </a:extLst>
              </a:tr>
              <a:tr h="200025">
                <a:tc>
                  <a:txBody>
                    <a:bodyPr/>
                    <a:lstStyle/>
                    <a:p>
                      <a:pPr algn="just">
                        <a:lnSpc>
                          <a:spcPct val="107000"/>
                        </a:lnSpc>
                        <a:spcAft>
                          <a:spcPts val="0"/>
                        </a:spcAft>
                      </a:pPr>
                      <a:r>
                        <a:rPr lang="es-EC" sz="1100">
                          <a:solidFill>
                            <a:srgbClr val="000000"/>
                          </a:solidFill>
                          <a:effectLst/>
                          <a:latin typeface="Bookman Old Style" panose="02050604050505020204" pitchFamily="18" charset="0"/>
                          <a:ea typeface="Times New Roman" panose="02020603050405020304" pitchFamily="18" charset="0"/>
                        </a:rPr>
                        <a:t>Otros ingresos</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C" sz="1100">
                          <a:solidFill>
                            <a:srgbClr val="000000"/>
                          </a:solidFill>
                          <a:effectLst/>
                          <a:latin typeface="Bookman Old Style" panose="02050604050505020204" pitchFamily="18" charset="0"/>
                          <a:ea typeface="Times New Roman" panose="02020603050405020304" pitchFamily="18" charset="0"/>
                        </a:rPr>
                        <a:t>$ 426.50</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l">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91137118"/>
                  </a:ext>
                </a:extLst>
              </a:tr>
              <a:tr h="200025">
                <a:tc gridSpan="2">
                  <a:txBody>
                    <a:bodyPr/>
                    <a:lstStyle/>
                    <a:p>
                      <a:pPr algn="ctr">
                        <a:lnSpc>
                          <a:spcPct val="107000"/>
                        </a:lnSpc>
                        <a:spcAft>
                          <a:spcPts val="0"/>
                        </a:spcAft>
                      </a:pPr>
                      <a:r>
                        <a:rPr lang="es-EC" sz="1100" b="1">
                          <a:solidFill>
                            <a:srgbClr val="000000"/>
                          </a:solidFill>
                          <a:effectLst/>
                          <a:latin typeface="Bookman Old Style" panose="02050604050505020204" pitchFamily="18" charset="0"/>
                          <a:ea typeface="Times New Roman" panose="02020603050405020304" pitchFamily="18" charset="0"/>
                        </a:rPr>
                        <a:t>INGRESOS DE FINANCIAMIENTO</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hMerge="1">
                  <a:txBody>
                    <a:bodyPr/>
                    <a:lstStyle/>
                    <a:p>
                      <a:endParaRPr lang="es-ES"/>
                    </a:p>
                  </a:txBody>
                  <a:tcPr/>
                </a:tc>
                <a:tc>
                  <a:txBody>
                    <a:bodyPr/>
                    <a:lstStyle/>
                    <a:p>
                      <a:pPr algn="ctr">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$ 111,101.45</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extLst>
                  <a:ext uri="{0D108BD9-81ED-4DB2-BD59-A6C34878D82A}">
                    <a16:rowId xmlns:a16="http://schemas.microsoft.com/office/drawing/2014/main" val="785508740"/>
                  </a:ext>
                </a:extLst>
              </a:tr>
              <a:tr h="200025">
                <a:tc>
                  <a:txBody>
                    <a:bodyPr/>
                    <a:lstStyle/>
                    <a:p>
                      <a:pPr algn="just">
                        <a:lnSpc>
                          <a:spcPct val="107000"/>
                        </a:lnSpc>
                        <a:spcAft>
                          <a:spcPts val="0"/>
                        </a:spcAft>
                      </a:pPr>
                      <a:r>
                        <a:rPr lang="es-EC" sz="1100">
                          <a:solidFill>
                            <a:srgbClr val="000000"/>
                          </a:solidFill>
                          <a:effectLst/>
                          <a:latin typeface="Bookman Old Style" panose="02050604050505020204" pitchFamily="18" charset="0"/>
                          <a:ea typeface="Times New Roman" panose="02020603050405020304" pitchFamily="18" charset="0"/>
                        </a:rPr>
                        <a:t>Fondos de Autogestión</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C" sz="1100">
                          <a:solidFill>
                            <a:srgbClr val="000000"/>
                          </a:solidFill>
                          <a:effectLst/>
                          <a:latin typeface="Bookman Old Style" panose="02050604050505020204" pitchFamily="18" charset="0"/>
                          <a:ea typeface="Times New Roman" panose="02020603050405020304" pitchFamily="18" charset="0"/>
                        </a:rPr>
                        <a:t>$ 16,448.69</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l">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044102305"/>
                  </a:ext>
                </a:extLst>
              </a:tr>
              <a:tr h="200025">
                <a:tc>
                  <a:txBody>
                    <a:bodyPr/>
                    <a:lstStyle/>
                    <a:p>
                      <a:pPr algn="just">
                        <a:lnSpc>
                          <a:spcPct val="107000"/>
                        </a:lnSpc>
                        <a:spcAft>
                          <a:spcPts val="0"/>
                        </a:spcAft>
                      </a:pPr>
                      <a:r>
                        <a:rPr lang="es-EC" sz="1100">
                          <a:solidFill>
                            <a:srgbClr val="000000"/>
                          </a:solidFill>
                          <a:effectLst/>
                          <a:latin typeface="Bookman Old Style" panose="02050604050505020204" pitchFamily="18" charset="0"/>
                          <a:ea typeface="Times New Roman" panose="02020603050405020304" pitchFamily="18" charset="0"/>
                        </a:rPr>
                        <a:t>Cuentas pendientes por cobrar</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C" sz="1100">
                          <a:solidFill>
                            <a:srgbClr val="000000"/>
                          </a:solidFill>
                          <a:effectLst/>
                          <a:latin typeface="Bookman Old Style" panose="02050604050505020204" pitchFamily="18" charset="0"/>
                          <a:ea typeface="Times New Roman" panose="02020603050405020304" pitchFamily="18" charset="0"/>
                        </a:rPr>
                        <a:t>$ 59,010.39</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l">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420008"/>
                  </a:ext>
                </a:extLst>
              </a:tr>
              <a:tr h="200025">
                <a:tc>
                  <a:txBody>
                    <a:bodyPr/>
                    <a:lstStyle/>
                    <a:p>
                      <a:pPr algn="just">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Anticipos por devengar</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$ 35,642.37</a:t>
                      </a:r>
                      <a:endParaRPr lang="es-ES"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l">
                        <a:lnSpc>
                          <a:spcPct val="107000"/>
                        </a:lnSpc>
                        <a:spcAft>
                          <a:spcPts val="0"/>
                        </a:spcAft>
                      </a:pPr>
                      <a:r>
                        <a:rPr lang="es-ES" sz="11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569079260"/>
                  </a:ext>
                </a:extLst>
              </a:tr>
              <a:tr h="183515">
                <a:tc gridSpan="2">
                  <a:txBody>
                    <a:bodyPr/>
                    <a:lstStyle/>
                    <a:p>
                      <a:pPr algn="ctr">
                        <a:lnSpc>
                          <a:spcPct val="107000"/>
                        </a:lnSpc>
                        <a:spcAft>
                          <a:spcPts val="0"/>
                        </a:spcAft>
                      </a:pPr>
                      <a:r>
                        <a:rPr lang="es-ES" sz="1100" b="1">
                          <a:solidFill>
                            <a:srgbClr val="000000"/>
                          </a:solidFill>
                          <a:effectLst/>
                          <a:latin typeface="Bookman Old Style" panose="02050604050505020204" pitchFamily="18" charset="0"/>
                          <a:ea typeface="Times New Roman" panose="02020603050405020304" pitchFamily="18" charset="0"/>
                        </a:rPr>
                        <a:t>TOTAL EJECUCION PRESUPUESTARIA DE INGRESOS 2020</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s-ES"/>
                    </a:p>
                  </a:txBody>
                  <a:tcPr/>
                </a:tc>
                <a:tc>
                  <a:txBody>
                    <a:bodyPr/>
                    <a:lstStyle/>
                    <a:p>
                      <a:pPr algn="ctr">
                        <a:lnSpc>
                          <a:spcPct val="107000"/>
                        </a:lnSpc>
                        <a:spcAft>
                          <a:spcPts val="0"/>
                        </a:spcAft>
                      </a:pPr>
                      <a:r>
                        <a:rPr lang="es-ES" sz="1100" b="1" dirty="0">
                          <a:solidFill>
                            <a:srgbClr val="000000"/>
                          </a:solidFill>
                          <a:effectLst/>
                          <a:latin typeface="Bookman Old Style" panose="02050604050505020204" pitchFamily="18" charset="0"/>
                          <a:ea typeface="Times New Roman" panose="02020603050405020304" pitchFamily="18" charset="0"/>
                        </a:rPr>
                        <a:t>$ 550,907.15</a:t>
                      </a:r>
                      <a:endParaRPr lang="es-ES"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268509044"/>
                  </a:ext>
                </a:extLst>
              </a:tr>
            </a:tbl>
          </a:graphicData>
        </a:graphic>
      </p:graphicFrame>
    </p:spTree>
    <p:extLst>
      <p:ext uri="{BB962C8B-B14F-4D97-AF65-F5344CB8AC3E}">
        <p14:creationId xmlns:p14="http://schemas.microsoft.com/office/powerpoint/2010/main" val="122363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5115" y="294537"/>
            <a:ext cx="5957080"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Ejecución Presupuestaria:</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947879097"/>
              </p:ext>
            </p:extLst>
          </p:nvPr>
        </p:nvGraphicFramePr>
        <p:xfrm>
          <a:off x="1129557" y="2139864"/>
          <a:ext cx="6450686" cy="1977037"/>
        </p:xfrm>
        <a:graphic>
          <a:graphicData uri="http://schemas.openxmlformats.org/drawingml/2006/table">
            <a:tbl>
              <a:tblPr firstRow="1" firstCol="1" bandRow="1"/>
              <a:tblGrid>
                <a:gridCol w="2730958">
                  <a:extLst>
                    <a:ext uri="{9D8B030D-6E8A-4147-A177-3AD203B41FA5}">
                      <a16:colId xmlns:a16="http://schemas.microsoft.com/office/drawing/2014/main" val="1363872971"/>
                    </a:ext>
                  </a:extLst>
                </a:gridCol>
                <a:gridCol w="2016274">
                  <a:extLst>
                    <a:ext uri="{9D8B030D-6E8A-4147-A177-3AD203B41FA5}">
                      <a16:colId xmlns:a16="http://schemas.microsoft.com/office/drawing/2014/main" val="2573738747"/>
                    </a:ext>
                  </a:extLst>
                </a:gridCol>
                <a:gridCol w="86583">
                  <a:extLst>
                    <a:ext uri="{9D8B030D-6E8A-4147-A177-3AD203B41FA5}">
                      <a16:colId xmlns:a16="http://schemas.microsoft.com/office/drawing/2014/main" val="882340973"/>
                    </a:ext>
                  </a:extLst>
                </a:gridCol>
                <a:gridCol w="1616871">
                  <a:extLst>
                    <a:ext uri="{9D8B030D-6E8A-4147-A177-3AD203B41FA5}">
                      <a16:colId xmlns:a16="http://schemas.microsoft.com/office/drawing/2014/main" val="961028875"/>
                    </a:ext>
                  </a:extLst>
                </a:gridCol>
              </a:tblGrid>
              <a:tr h="160540">
                <a:tc gridSpan="3">
                  <a:txBody>
                    <a:bodyPr/>
                    <a:lstStyle/>
                    <a:p>
                      <a:pPr algn="ctr">
                        <a:lnSpc>
                          <a:spcPct val="107000"/>
                        </a:lnSpc>
                        <a:spcAft>
                          <a:spcPts val="0"/>
                        </a:spcAft>
                      </a:pPr>
                      <a:r>
                        <a:rPr lang="es-EC" sz="1000" b="1" dirty="0">
                          <a:solidFill>
                            <a:srgbClr val="000000"/>
                          </a:solidFill>
                          <a:effectLst/>
                          <a:latin typeface="Bookman Old Style" panose="02050604050505020204" pitchFamily="18" charset="0"/>
                          <a:ea typeface="Times New Roman" panose="02020603050405020304" pitchFamily="18" charset="0"/>
                        </a:rPr>
                        <a:t>EGRESOS DE INVERSIÓN</a:t>
                      </a:r>
                      <a:endParaRPr lang="es-ES"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7DEE8"/>
                    </a:solidFill>
                  </a:tcPr>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$ 533,243.90 </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extLst>
                  <a:ext uri="{0D108BD9-81ED-4DB2-BD59-A6C34878D82A}">
                    <a16:rowId xmlns:a16="http://schemas.microsoft.com/office/drawing/2014/main" val="696961110"/>
                  </a:ext>
                </a:extLst>
              </a:tr>
              <a:tr h="321079">
                <a:tc>
                  <a:txBody>
                    <a:bodyPr/>
                    <a:lstStyle/>
                    <a:p>
                      <a:pPr algn="just">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Gastos de personal para inversión</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C" sz="1000">
                          <a:solidFill>
                            <a:srgbClr val="000000"/>
                          </a:solidFill>
                          <a:effectLst/>
                          <a:latin typeface="Bookman Old Style" panose="02050604050505020204" pitchFamily="18" charset="0"/>
                          <a:ea typeface="Times New Roman" panose="02020603050405020304" pitchFamily="18" charset="0"/>
                        </a:rPr>
                        <a:t>$ 139,495.79 </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gridSpan="2">
                  <a:txBody>
                    <a:bodyPr/>
                    <a:lstStyle/>
                    <a:p>
                      <a:pPr algn="l">
                        <a:lnSpc>
                          <a:spcPct val="107000"/>
                        </a:lnSpc>
                        <a:spcAft>
                          <a:spcPts val="0"/>
                        </a:spcAft>
                      </a:pPr>
                      <a:r>
                        <a:rPr lang="es-ES" sz="1000" dirty="0">
                          <a:solidFill>
                            <a:srgbClr val="000000"/>
                          </a:solidFill>
                          <a:effectLst/>
                          <a:latin typeface="Bookman Old Style" panose="02050604050505020204" pitchFamily="18" charset="0"/>
                          <a:ea typeface="Times New Roman" panose="02020603050405020304" pitchFamily="18" charset="0"/>
                        </a:rPr>
                        <a:t> </a:t>
                      </a:r>
                      <a:endParaRPr lang="es-ES" sz="1100" dirty="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hMerge="1">
                  <a:txBody>
                    <a:bodyPr/>
                    <a:lstStyle/>
                    <a:p>
                      <a:endParaRPr lang="es-ES"/>
                    </a:p>
                  </a:txBody>
                  <a:tcPr/>
                </a:tc>
                <a:extLst>
                  <a:ext uri="{0D108BD9-81ED-4DB2-BD59-A6C34878D82A}">
                    <a16:rowId xmlns:a16="http://schemas.microsoft.com/office/drawing/2014/main" val="3946346377"/>
                  </a:ext>
                </a:extLst>
              </a:tr>
              <a:tr h="160540">
                <a:tc>
                  <a:txBody>
                    <a:bodyPr/>
                    <a:lstStyle/>
                    <a:p>
                      <a:pPr algn="just">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Bienes y servicios para inversión</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C" sz="1000">
                          <a:solidFill>
                            <a:srgbClr val="000000"/>
                          </a:solidFill>
                          <a:effectLst/>
                          <a:latin typeface="Bookman Old Style" panose="02050604050505020204" pitchFamily="18" charset="0"/>
                          <a:ea typeface="Times New Roman" panose="02020603050405020304" pitchFamily="18" charset="0"/>
                        </a:rPr>
                        <a:t>$ 54,744.65 </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gridSpan="2">
                  <a:txBody>
                    <a:bodyPr/>
                    <a:lstStyle/>
                    <a:p>
                      <a:pPr algn="l">
                        <a:lnSpc>
                          <a:spcPct val="107000"/>
                        </a:lnSpc>
                        <a:spcAft>
                          <a:spcPts val="0"/>
                        </a:spcAft>
                      </a:pPr>
                      <a:r>
                        <a:rPr lang="es-ES" sz="1000" dirty="0">
                          <a:solidFill>
                            <a:srgbClr val="000000"/>
                          </a:solidFill>
                          <a:effectLst/>
                          <a:latin typeface="Bookman Old Style" panose="02050604050505020204" pitchFamily="18" charset="0"/>
                          <a:ea typeface="Times New Roman" panose="02020603050405020304" pitchFamily="18" charset="0"/>
                        </a:rPr>
                        <a:t> </a:t>
                      </a:r>
                      <a:endParaRPr lang="es-ES" sz="1100" dirty="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extLst>
                  <a:ext uri="{0D108BD9-81ED-4DB2-BD59-A6C34878D82A}">
                    <a16:rowId xmlns:a16="http://schemas.microsoft.com/office/drawing/2014/main" val="2961302743"/>
                  </a:ext>
                </a:extLst>
              </a:tr>
              <a:tr h="160540">
                <a:tc>
                  <a:txBody>
                    <a:bodyPr/>
                    <a:lstStyle/>
                    <a:p>
                      <a:pPr algn="just">
                        <a:lnSpc>
                          <a:spcPct val="107000"/>
                        </a:lnSpc>
                        <a:spcAft>
                          <a:spcPts val="0"/>
                        </a:spcAft>
                      </a:pPr>
                      <a:r>
                        <a:rPr lang="es-EC" sz="1000">
                          <a:solidFill>
                            <a:srgbClr val="000000"/>
                          </a:solidFill>
                          <a:effectLst/>
                          <a:latin typeface="Bookman Old Style" panose="02050604050505020204" pitchFamily="18" charset="0"/>
                          <a:ea typeface="Times New Roman" panose="02020603050405020304" pitchFamily="18" charset="0"/>
                        </a:rPr>
                        <a:t>Obras Públicas</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C" sz="1000">
                          <a:solidFill>
                            <a:srgbClr val="000000"/>
                          </a:solidFill>
                          <a:effectLst/>
                          <a:latin typeface="Bookman Old Style" panose="02050604050505020204" pitchFamily="18" charset="0"/>
                          <a:ea typeface="Times New Roman" panose="02020603050405020304" pitchFamily="18" charset="0"/>
                        </a:rPr>
                        <a:t>$ 331,657.39 </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gridSpan="2">
                  <a:txBody>
                    <a:bodyPr/>
                    <a:lstStyle/>
                    <a:p>
                      <a:pPr algn="l">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extLst>
                  <a:ext uri="{0D108BD9-81ED-4DB2-BD59-A6C34878D82A}">
                    <a16:rowId xmlns:a16="http://schemas.microsoft.com/office/drawing/2014/main" val="1414925776"/>
                  </a:ext>
                </a:extLst>
              </a:tr>
              <a:tr h="188346">
                <a:tc>
                  <a:txBody>
                    <a:bodyPr/>
                    <a:lstStyle/>
                    <a:p>
                      <a:pPr algn="just">
                        <a:lnSpc>
                          <a:spcPct val="107000"/>
                        </a:lnSpc>
                        <a:spcAft>
                          <a:spcPts val="0"/>
                        </a:spcAft>
                      </a:pPr>
                      <a:r>
                        <a:rPr lang="es-EC" sz="1000">
                          <a:solidFill>
                            <a:srgbClr val="000000"/>
                          </a:solidFill>
                          <a:effectLst/>
                          <a:latin typeface="Bookman Old Style" panose="02050604050505020204" pitchFamily="18" charset="0"/>
                          <a:ea typeface="Times New Roman" panose="02020603050405020304" pitchFamily="18" charset="0"/>
                        </a:rPr>
                        <a:t>Otros egresos de inversión</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C" sz="1000">
                          <a:solidFill>
                            <a:srgbClr val="000000"/>
                          </a:solidFill>
                          <a:effectLst/>
                          <a:latin typeface="Bookman Old Style" panose="02050604050505020204" pitchFamily="18" charset="0"/>
                          <a:ea typeface="Times New Roman" panose="02020603050405020304" pitchFamily="18" charset="0"/>
                        </a:rPr>
                        <a:t>$ 5,303.04 </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gridSpan="2">
                  <a:txBody>
                    <a:bodyPr/>
                    <a:lstStyle/>
                    <a:p>
                      <a:pPr algn="l">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extLst>
                  <a:ext uri="{0D108BD9-81ED-4DB2-BD59-A6C34878D82A}">
                    <a16:rowId xmlns:a16="http://schemas.microsoft.com/office/drawing/2014/main" val="677247902"/>
                  </a:ext>
                </a:extLst>
              </a:tr>
              <a:tr h="160540">
                <a:tc>
                  <a:txBody>
                    <a:bodyPr/>
                    <a:lstStyle/>
                    <a:p>
                      <a:pPr algn="just">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Transferencia Inversión</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$ 2,043.03 </a:t>
                      </a:r>
                      <a:endParaRPr lang="es-ES"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tc gridSpan="2">
                  <a:txBody>
                    <a:bodyPr/>
                    <a:lstStyle/>
                    <a:p>
                      <a:pPr algn="l">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extLst>
                  <a:ext uri="{0D108BD9-81ED-4DB2-BD59-A6C34878D82A}">
                    <a16:rowId xmlns:a16="http://schemas.microsoft.com/office/drawing/2014/main" val="1433300430"/>
                  </a:ext>
                </a:extLst>
              </a:tr>
              <a:tr h="160540">
                <a:tc gridSpan="3">
                  <a:txBody>
                    <a:bodyPr/>
                    <a:lstStyle/>
                    <a:p>
                      <a:pPr algn="ctr">
                        <a:lnSpc>
                          <a:spcPct val="107000"/>
                        </a:lnSpc>
                        <a:spcAft>
                          <a:spcPts val="0"/>
                        </a:spcAft>
                      </a:pPr>
                      <a:r>
                        <a:rPr lang="es-EC" sz="1000" b="1" dirty="0">
                          <a:solidFill>
                            <a:srgbClr val="000000"/>
                          </a:solidFill>
                          <a:effectLst/>
                          <a:latin typeface="Bookman Old Style" panose="02050604050505020204" pitchFamily="18" charset="0"/>
                          <a:ea typeface="Times New Roman" panose="02020603050405020304" pitchFamily="18" charset="0"/>
                        </a:rPr>
                        <a:t>BIENES DE LARGA DURACIÓN</a:t>
                      </a:r>
                      <a:endParaRPr lang="es-ES" sz="1100" dirty="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B7DEE8"/>
                    </a:solidFill>
                  </a:tcPr>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$ 718.75 </a:t>
                      </a:r>
                      <a:endParaRPr lang="es-ES"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extLst>
                  <a:ext uri="{0D108BD9-81ED-4DB2-BD59-A6C34878D82A}">
                    <a16:rowId xmlns:a16="http://schemas.microsoft.com/office/drawing/2014/main" val="2049250409"/>
                  </a:ext>
                </a:extLst>
              </a:tr>
              <a:tr h="160540">
                <a:tc>
                  <a:txBody>
                    <a:bodyPr/>
                    <a:lstStyle/>
                    <a:p>
                      <a:pPr algn="just">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Activos de Larga Duración</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$ 718.75 </a:t>
                      </a:r>
                      <a:endParaRPr lang="es-ES"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BF1DE"/>
                    </a:solidFill>
                  </a:tcPr>
                </a:tc>
                <a:tc gridSpan="2">
                  <a:txBody>
                    <a:bodyPr/>
                    <a:lstStyle/>
                    <a:p>
                      <a:pPr algn="l">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extLst>
                  <a:ext uri="{0D108BD9-81ED-4DB2-BD59-A6C34878D82A}">
                    <a16:rowId xmlns:a16="http://schemas.microsoft.com/office/drawing/2014/main" val="1826954695"/>
                  </a:ext>
                </a:extLst>
              </a:tr>
              <a:tr h="160540">
                <a:tc gridSpan="3">
                  <a:txBody>
                    <a:bodyPr/>
                    <a:lstStyle/>
                    <a:p>
                      <a:pPr algn="ctr">
                        <a:lnSpc>
                          <a:spcPct val="107000"/>
                        </a:lnSpc>
                        <a:spcAft>
                          <a:spcPts val="0"/>
                        </a:spcAft>
                      </a:pPr>
                      <a:r>
                        <a:rPr lang="es-EC" sz="1000" b="1">
                          <a:solidFill>
                            <a:srgbClr val="000000"/>
                          </a:solidFill>
                          <a:effectLst/>
                          <a:latin typeface="Bookman Old Style" panose="02050604050505020204" pitchFamily="18" charset="0"/>
                          <a:ea typeface="Times New Roman" panose="02020603050405020304" pitchFamily="18" charset="0"/>
                        </a:rPr>
                        <a:t>PASIVO CIRCULANTE</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B7DEE8"/>
                    </a:solidFill>
                  </a:tcPr>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$ 29,023.93 </a:t>
                      </a:r>
                      <a:endParaRPr lang="es-ES" sz="110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extLst>
                  <a:ext uri="{0D108BD9-81ED-4DB2-BD59-A6C34878D82A}">
                    <a16:rowId xmlns:a16="http://schemas.microsoft.com/office/drawing/2014/main" val="1593922342"/>
                  </a:ext>
                </a:extLst>
              </a:tr>
              <a:tr h="160540">
                <a:tc>
                  <a:txBody>
                    <a:bodyPr/>
                    <a:lstStyle/>
                    <a:p>
                      <a:pPr algn="just">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Pasivo Circulante</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EBF1DE"/>
                    </a:solidFill>
                  </a:tcPr>
                </a:tc>
                <a:tc>
                  <a:txBody>
                    <a:bodyPr/>
                    <a:lstStyle/>
                    <a:p>
                      <a:pPr algn="ctr">
                        <a:lnSpc>
                          <a:spcPct val="107000"/>
                        </a:lnSpc>
                        <a:spcAft>
                          <a:spcPts val="0"/>
                        </a:spcAft>
                      </a:pPr>
                      <a:r>
                        <a:rPr lang="es-ES" sz="1000" dirty="0">
                          <a:solidFill>
                            <a:srgbClr val="000000"/>
                          </a:solidFill>
                          <a:effectLst/>
                          <a:latin typeface="Bookman Old Style" panose="02050604050505020204" pitchFamily="18" charset="0"/>
                          <a:ea typeface="Times New Roman" panose="02020603050405020304" pitchFamily="18" charset="0"/>
                        </a:rPr>
                        <a:t>$ 29,023.93 </a:t>
                      </a:r>
                      <a:endParaRPr lang="es-ES" sz="1100" dirty="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BF1DE"/>
                    </a:solidFill>
                  </a:tcPr>
                </a:tc>
                <a:tc gridSpan="2">
                  <a:txBody>
                    <a:bodyPr/>
                    <a:lstStyle/>
                    <a:p>
                      <a:pPr algn="l">
                        <a:lnSpc>
                          <a:spcPct val="107000"/>
                        </a:lnSpc>
                        <a:spcAft>
                          <a:spcPts val="0"/>
                        </a:spcAft>
                      </a:pPr>
                      <a:r>
                        <a:rPr lang="es-ES" sz="1000">
                          <a:solidFill>
                            <a:srgbClr val="000000"/>
                          </a:solidFill>
                          <a:effectLst/>
                          <a:latin typeface="Bookman Old Style" panose="02050604050505020204" pitchFamily="18" charset="0"/>
                          <a:ea typeface="Times New Roman" panose="02020603050405020304" pitchFamily="18" charset="0"/>
                        </a:rPr>
                        <a:t> </a:t>
                      </a:r>
                      <a:endParaRPr lang="es-ES" sz="1100">
                        <a:effectLst/>
                        <a:latin typeface="Calibri" panose="020F0502020204030204" pitchFamily="34" charset="0"/>
                        <a:ea typeface="Calibri" panose="020F0502020204030204" pitchFamily="34" charset="0"/>
                      </a:endParaRPr>
                    </a:p>
                  </a:txBody>
                  <a:tcPr marL="44450" marR="44450" marT="0"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S"/>
                    </a:p>
                  </a:txBody>
                  <a:tcPr/>
                </a:tc>
                <a:extLst>
                  <a:ext uri="{0D108BD9-81ED-4DB2-BD59-A6C34878D82A}">
                    <a16:rowId xmlns:a16="http://schemas.microsoft.com/office/drawing/2014/main" val="3452202788"/>
                  </a:ext>
                </a:extLst>
              </a:tr>
              <a:tr h="160540">
                <a:tc gridSpan="3">
                  <a:txBody>
                    <a:bodyPr/>
                    <a:lstStyle/>
                    <a:p>
                      <a:pPr algn="ctr">
                        <a:lnSpc>
                          <a:spcPct val="107000"/>
                        </a:lnSpc>
                        <a:spcAft>
                          <a:spcPts val="0"/>
                        </a:spcAft>
                      </a:pPr>
                      <a:r>
                        <a:rPr lang="es-ES" sz="1000" b="1">
                          <a:solidFill>
                            <a:srgbClr val="000000"/>
                          </a:solidFill>
                          <a:effectLst/>
                          <a:latin typeface="Bookman Old Style" panose="02050604050505020204" pitchFamily="18" charset="0"/>
                          <a:ea typeface="Times New Roman" panose="02020603050405020304" pitchFamily="18" charset="0"/>
                        </a:rPr>
                        <a:t>TOTAL EJECUCION PRESUPUESTARIA DE GASTOS 2020</a:t>
                      </a:r>
                      <a:endParaRPr lang="es-ES" sz="1100">
                        <a:effectLst/>
                        <a:latin typeface="Calibri" panose="020F0502020204030204" pitchFamily="34"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hMerge="1">
                  <a:txBody>
                    <a:bodyPr/>
                    <a:lstStyle/>
                    <a:p>
                      <a:endParaRPr lang="es-ES"/>
                    </a:p>
                  </a:txBody>
                  <a:tcPr/>
                </a:tc>
                <a:tc hMerge="1">
                  <a:txBody>
                    <a:bodyPr/>
                    <a:lstStyle/>
                    <a:p>
                      <a:endParaRPr lang="es-ES"/>
                    </a:p>
                  </a:txBody>
                  <a:tcPr/>
                </a:tc>
                <a:tc>
                  <a:txBody>
                    <a:bodyPr/>
                    <a:lstStyle/>
                    <a:p>
                      <a:pPr algn="ctr">
                        <a:lnSpc>
                          <a:spcPct val="107000"/>
                        </a:lnSpc>
                        <a:spcAft>
                          <a:spcPts val="0"/>
                        </a:spcAft>
                      </a:pPr>
                      <a:r>
                        <a:rPr lang="es-ES" sz="1000" b="1" dirty="0">
                          <a:solidFill>
                            <a:srgbClr val="000000"/>
                          </a:solidFill>
                          <a:effectLst/>
                          <a:latin typeface="Bookman Old Style" panose="02050604050505020204" pitchFamily="18" charset="0"/>
                          <a:ea typeface="Times New Roman" panose="02020603050405020304" pitchFamily="18" charset="0"/>
                        </a:rPr>
                        <a:t>$ 562,986.58 </a:t>
                      </a:r>
                      <a:endParaRPr lang="es-ES" sz="1100" dirty="0">
                        <a:effectLst/>
                        <a:latin typeface="Calibri" panose="020F0502020204030204" pitchFamily="34" charset="0"/>
                        <a:ea typeface="Calibri" panose="020F0502020204030204" pitchFamily="34"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417808694"/>
                  </a:ext>
                </a:extLst>
              </a:tr>
            </a:tbl>
          </a:graphicData>
        </a:graphic>
      </p:graphicFrame>
      <p:sp>
        <p:nvSpPr>
          <p:cNvPr id="11" name="Rectángulo 10"/>
          <p:cNvSpPr/>
          <p:nvPr/>
        </p:nvSpPr>
        <p:spPr>
          <a:xfrm>
            <a:off x="1129557" y="1402187"/>
            <a:ext cx="6188765" cy="553357"/>
          </a:xfrm>
          <a:prstGeom prst="rect">
            <a:avLst/>
          </a:prstGeom>
        </p:spPr>
        <p:txBody>
          <a:bodyPr wrap="square">
            <a:spAutoFit/>
          </a:bodyPr>
          <a:lstStyle/>
          <a:p>
            <a:pPr algn="ctr">
              <a:lnSpc>
                <a:spcPct val="107000"/>
              </a:lnSpc>
              <a:spcAft>
                <a:spcPts val="800"/>
              </a:spcAft>
            </a:pPr>
            <a:r>
              <a:rPr lang="es-ES" b="1" dirty="0">
                <a:latin typeface="Bookman Old Style" panose="02050604050505020204" pitchFamily="18" charset="0"/>
                <a:ea typeface="Calibri" panose="020F0502020204030204" pitchFamily="34" charset="0"/>
              </a:rPr>
              <a:t>RESUMEN DE LA ESTRUCTURA DE LA EJECUCIÓN DEL PRESUPUESTO DE GASTOS DEL EJERCICIO ECONOMICO 2020</a:t>
            </a:r>
            <a:endParaRPr lang="es-E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67578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5115" y="294537"/>
            <a:ext cx="5957080"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Ejecución Presupuestaria:</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sp>
        <p:nvSpPr>
          <p:cNvPr id="11" name="Rectángulo 10"/>
          <p:cNvSpPr/>
          <p:nvPr/>
        </p:nvSpPr>
        <p:spPr>
          <a:xfrm>
            <a:off x="1156061" y="1472404"/>
            <a:ext cx="6188765" cy="311560"/>
          </a:xfrm>
          <a:prstGeom prst="rect">
            <a:avLst/>
          </a:prstGeom>
        </p:spPr>
        <p:txBody>
          <a:bodyPr wrap="square">
            <a:spAutoFit/>
          </a:bodyPr>
          <a:lstStyle/>
          <a:p>
            <a:pPr algn="ctr">
              <a:lnSpc>
                <a:spcPct val="107000"/>
              </a:lnSpc>
              <a:spcAft>
                <a:spcPts val="800"/>
              </a:spcAft>
            </a:pPr>
            <a:r>
              <a:rPr lang="es-ES" b="1" dirty="0">
                <a:latin typeface="Bookman Old Style" panose="02050604050505020204" pitchFamily="18" charset="0"/>
                <a:ea typeface="Calibri" panose="020F0502020204030204" pitchFamily="34" charset="0"/>
              </a:rPr>
              <a:t>RESUMEN </a:t>
            </a:r>
            <a:r>
              <a:rPr lang="es-ES" b="1" dirty="0" smtClean="0">
                <a:latin typeface="Bookman Old Style" panose="02050604050505020204" pitchFamily="18" charset="0"/>
                <a:ea typeface="Calibri" panose="020F0502020204030204" pitchFamily="34" charset="0"/>
              </a:rPr>
              <a:t>INGRESOS - GASTOS</a:t>
            </a:r>
            <a:endParaRPr lang="es-ES" dirty="0">
              <a:latin typeface="Calibri" panose="020F0502020204030204" pitchFamily="34" charset="0"/>
              <a:ea typeface="Calibri" panose="020F05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285191969"/>
              </p:ext>
            </p:extLst>
          </p:nvPr>
        </p:nvGraphicFramePr>
        <p:xfrm>
          <a:off x="1504120" y="2003037"/>
          <a:ext cx="5840706" cy="1188720"/>
        </p:xfrm>
        <a:graphic>
          <a:graphicData uri="http://schemas.openxmlformats.org/drawingml/2006/table">
            <a:tbl>
              <a:tblPr firstRow="1" bandRow="1">
                <a:tableStyleId>{E8B1032C-EA38-4F05-BA0D-38AFFFC7BED3}</a:tableStyleId>
              </a:tblPr>
              <a:tblGrid>
                <a:gridCol w="2920353">
                  <a:extLst>
                    <a:ext uri="{9D8B030D-6E8A-4147-A177-3AD203B41FA5}">
                      <a16:colId xmlns:a16="http://schemas.microsoft.com/office/drawing/2014/main" val="670588978"/>
                    </a:ext>
                  </a:extLst>
                </a:gridCol>
                <a:gridCol w="2920353">
                  <a:extLst>
                    <a:ext uri="{9D8B030D-6E8A-4147-A177-3AD203B41FA5}">
                      <a16:colId xmlns:a16="http://schemas.microsoft.com/office/drawing/2014/main" val="1999013756"/>
                    </a:ext>
                  </a:extLst>
                </a:gridCol>
              </a:tblGrid>
              <a:tr h="357808">
                <a:tc>
                  <a:txBody>
                    <a:bodyPr/>
                    <a:lstStyle/>
                    <a:p>
                      <a:pPr algn="ctr"/>
                      <a:r>
                        <a:rPr lang="es-ES" sz="1200" b="1" dirty="0" smtClean="0">
                          <a:solidFill>
                            <a:schemeClr val="tx2">
                              <a:lumMod val="10000"/>
                            </a:schemeClr>
                          </a:solidFill>
                          <a:latin typeface="Aparajita" panose="020B0604020202020204" pitchFamily="34" charset="0"/>
                          <a:cs typeface="Aparajita" panose="020B0604020202020204" pitchFamily="34" charset="0"/>
                        </a:rPr>
                        <a:t>TOTAL INGRESOS</a:t>
                      </a:r>
                      <a:endParaRPr lang="es-ES" sz="1200" b="1" dirty="0">
                        <a:solidFill>
                          <a:schemeClr val="tx2">
                            <a:lumMod val="10000"/>
                          </a:schemeClr>
                        </a:solidFill>
                        <a:latin typeface="Aparajita" panose="020B0604020202020204" pitchFamily="34" charset="0"/>
                        <a:cs typeface="Aparajita"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aseline="0" dirty="0" smtClean="0">
                          <a:solidFill>
                            <a:schemeClr val="tx2">
                              <a:lumMod val="10000"/>
                            </a:schemeClr>
                          </a:solidFill>
                          <a:effectLst/>
                          <a:latin typeface="Aparajita" panose="020B0604020202020204" pitchFamily="34" charset="0"/>
                          <a:cs typeface="Aparajita" panose="020B0604020202020204" pitchFamily="34" charset="0"/>
                        </a:rPr>
                        <a:t> </a:t>
                      </a:r>
                      <a:r>
                        <a:rPr lang="es-ES" sz="1200" dirty="0" smtClean="0">
                          <a:solidFill>
                            <a:schemeClr val="tx2">
                              <a:lumMod val="10000"/>
                            </a:schemeClr>
                          </a:solidFill>
                          <a:effectLst/>
                          <a:latin typeface="Aparajita" panose="020B0604020202020204" pitchFamily="34" charset="0"/>
                          <a:cs typeface="Aparajita" panose="020B0604020202020204" pitchFamily="34" charset="0"/>
                        </a:rPr>
                        <a:t>550,907.15</a:t>
                      </a:r>
                    </a:p>
                    <a:p>
                      <a:pPr algn="ctr"/>
                      <a:endParaRPr lang="es-ES" sz="1200" dirty="0">
                        <a:solidFill>
                          <a:schemeClr val="tx2">
                            <a:lumMod val="10000"/>
                          </a:schemeClr>
                        </a:solidFill>
                        <a:latin typeface="Aparajita" panose="020B0604020202020204" pitchFamily="34" charset="0"/>
                        <a:cs typeface="Aparajita" panose="020B0604020202020204" pitchFamily="34" charset="0"/>
                      </a:endParaRPr>
                    </a:p>
                  </a:txBody>
                  <a:tcPr/>
                </a:tc>
                <a:extLst>
                  <a:ext uri="{0D108BD9-81ED-4DB2-BD59-A6C34878D82A}">
                    <a16:rowId xmlns:a16="http://schemas.microsoft.com/office/drawing/2014/main" val="3935579137"/>
                  </a:ext>
                </a:extLst>
              </a:tr>
              <a:tr h="357808">
                <a:tc>
                  <a:txBody>
                    <a:bodyPr/>
                    <a:lstStyle/>
                    <a:p>
                      <a:pPr algn="ctr"/>
                      <a:r>
                        <a:rPr lang="es-ES" sz="1200" b="1" dirty="0" smtClean="0">
                          <a:solidFill>
                            <a:schemeClr val="tx2">
                              <a:lumMod val="10000"/>
                            </a:schemeClr>
                          </a:solidFill>
                          <a:latin typeface="Aparajita" panose="020B0604020202020204" pitchFamily="34" charset="0"/>
                          <a:cs typeface="Aparajita" panose="020B0604020202020204" pitchFamily="34" charset="0"/>
                        </a:rPr>
                        <a:t>TOTAL GASTOS</a:t>
                      </a:r>
                      <a:endParaRPr lang="es-ES" sz="1200" b="1" dirty="0">
                        <a:solidFill>
                          <a:schemeClr val="tx2">
                            <a:lumMod val="10000"/>
                          </a:schemeClr>
                        </a:solidFill>
                        <a:latin typeface="Aparajita" panose="020B0604020202020204" pitchFamily="34" charset="0"/>
                        <a:cs typeface="Aparajita"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1200" baseline="0" dirty="0" smtClean="0">
                          <a:solidFill>
                            <a:schemeClr val="tx2">
                              <a:lumMod val="10000"/>
                            </a:schemeClr>
                          </a:solidFill>
                          <a:effectLst/>
                          <a:latin typeface="Aparajita" panose="020B0604020202020204" pitchFamily="34" charset="0"/>
                          <a:cs typeface="Aparajita" panose="020B0604020202020204" pitchFamily="34" charset="0"/>
                        </a:rPr>
                        <a:t> </a:t>
                      </a:r>
                      <a:r>
                        <a:rPr lang="es-ES" sz="1200" dirty="0" smtClean="0">
                          <a:solidFill>
                            <a:schemeClr val="tx2">
                              <a:lumMod val="10000"/>
                            </a:schemeClr>
                          </a:solidFill>
                          <a:effectLst/>
                          <a:latin typeface="Aparajita" panose="020B0604020202020204" pitchFamily="34" charset="0"/>
                          <a:cs typeface="Aparajita" panose="020B0604020202020204" pitchFamily="34" charset="0"/>
                        </a:rPr>
                        <a:t>562,986.58 </a:t>
                      </a:r>
                    </a:p>
                    <a:p>
                      <a:pPr algn="ctr"/>
                      <a:endParaRPr lang="es-ES" sz="1200" dirty="0">
                        <a:solidFill>
                          <a:schemeClr val="tx2">
                            <a:lumMod val="10000"/>
                          </a:schemeClr>
                        </a:solidFill>
                        <a:latin typeface="Aparajita" panose="020B0604020202020204" pitchFamily="34" charset="0"/>
                        <a:cs typeface="Aparajita" panose="020B0604020202020204" pitchFamily="34" charset="0"/>
                      </a:endParaRPr>
                    </a:p>
                  </a:txBody>
                  <a:tcPr/>
                </a:tc>
                <a:extLst>
                  <a:ext uri="{0D108BD9-81ED-4DB2-BD59-A6C34878D82A}">
                    <a16:rowId xmlns:a16="http://schemas.microsoft.com/office/drawing/2014/main" val="1805949341"/>
                  </a:ext>
                </a:extLst>
              </a:tr>
              <a:tr h="214685">
                <a:tc>
                  <a:txBody>
                    <a:bodyPr/>
                    <a:lstStyle/>
                    <a:p>
                      <a:pPr algn="ctr"/>
                      <a:r>
                        <a:rPr lang="es-ES" sz="1200" b="1" dirty="0" smtClean="0">
                          <a:solidFill>
                            <a:schemeClr val="tx2">
                              <a:lumMod val="10000"/>
                            </a:schemeClr>
                          </a:solidFill>
                          <a:latin typeface="Aparajita" panose="020B0604020202020204" pitchFamily="34" charset="0"/>
                          <a:cs typeface="Aparajita" panose="020B0604020202020204" pitchFamily="34" charset="0"/>
                        </a:rPr>
                        <a:t>DIFERENCIA (INGRESOS</a:t>
                      </a:r>
                      <a:r>
                        <a:rPr lang="es-ES" sz="1200" b="1" baseline="0" dirty="0" smtClean="0">
                          <a:solidFill>
                            <a:schemeClr val="tx2">
                              <a:lumMod val="10000"/>
                            </a:schemeClr>
                          </a:solidFill>
                          <a:latin typeface="Aparajita" panose="020B0604020202020204" pitchFamily="34" charset="0"/>
                          <a:cs typeface="Aparajita" panose="020B0604020202020204" pitchFamily="34" charset="0"/>
                        </a:rPr>
                        <a:t> – GASTOS)</a:t>
                      </a:r>
                      <a:endParaRPr lang="es-ES" sz="1200" b="1" dirty="0">
                        <a:solidFill>
                          <a:schemeClr val="tx2">
                            <a:lumMod val="10000"/>
                          </a:schemeClr>
                        </a:solidFill>
                        <a:latin typeface="Aparajita" panose="020B0604020202020204" pitchFamily="34" charset="0"/>
                        <a:cs typeface="Aparajita" panose="020B0604020202020204" pitchFamily="34" charset="0"/>
                      </a:endParaRPr>
                    </a:p>
                  </a:txBody>
                  <a:tcPr/>
                </a:tc>
                <a:tc>
                  <a:txBody>
                    <a:bodyPr/>
                    <a:lstStyle/>
                    <a:p>
                      <a:pPr algn="ctr"/>
                      <a:r>
                        <a:rPr lang="es-ES" sz="1200" dirty="0" smtClean="0">
                          <a:solidFill>
                            <a:schemeClr val="tx2">
                              <a:lumMod val="10000"/>
                            </a:schemeClr>
                          </a:solidFill>
                          <a:latin typeface="Aparajita" panose="020B0604020202020204" pitchFamily="34" charset="0"/>
                          <a:cs typeface="Aparajita" panose="020B0604020202020204" pitchFamily="34" charset="0"/>
                        </a:rPr>
                        <a:t>-12,079.43</a:t>
                      </a:r>
                      <a:endParaRPr lang="es-ES" sz="1200" dirty="0">
                        <a:solidFill>
                          <a:schemeClr val="tx2">
                            <a:lumMod val="10000"/>
                          </a:schemeClr>
                        </a:solidFill>
                        <a:latin typeface="Aparajita" panose="020B0604020202020204" pitchFamily="34" charset="0"/>
                        <a:cs typeface="Aparajita" panose="020B0604020202020204" pitchFamily="34" charset="0"/>
                      </a:endParaRPr>
                    </a:p>
                  </a:txBody>
                  <a:tcPr/>
                </a:tc>
                <a:extLst>
                  <a:ext uri="{0D108BD9-81ED-4DB2-BD59-A6C34878D82A}">
                    <a16:rowId xmlns:a16="http://schemas.microsoft.com/office/drawing/2014/main" val="1912627619"/>
                  </a:ext>
                </a:extLst>
              </a:tr>
            </a:tbl>
          </a:graphicData>
        </a:graphic>
      </p:graphicFrame>
      <p:sp>
        <p:nvSpPr>
          <p:cNvPr id="5" name="Rectángulo 4"/>
          <p:cNvSpPr/>
          <p:nvPr/>
        </p:nvSpPr>
        <p:spPr>
          <a:xfrm>
            <a:off x="1197568" y="3410830"/>
            <a:ext cx="6453809" cy="738664"/>
          </a:xfrm>
          <a:prstGeom prst="rect">
            <a:avLst/>
          </a:prstGeom>
        </p:spPr>
        <p:txBody>
          <a:bodyPr wrap="square">
            <a:spAutoFit/>
          </a:bodyPr>
          <a:lstStyle/>
          <a:p>
            <a:pPr algn="ctr"/>
            <a:r>
              <a:rPr lang="es-MX" b="1" dirty="0" smtClean="0">
                <a:latin typeface="Aparajita" panose="020B0604020202020204" pitchFamily="34" charset="0"/>
                <a:ea typeface="Calibri" panose="020F0502020204030204" pitchFamily="34" charset="0"/>
                <a:cs typeface="Aparajita" panose="020B0604020202020204" pitchFamily="34" charset="0"/>
              </a:rPr>
              <a:t>RESULTADO FINAL: </a:t>
            </a:r>
            <a:r>
              <a:rPr lang="es-MX" dirty="0" smtClean="0">
                <a:latin typeface="Aparajita" panose="020B0604020202020204" pitchFamily="34" charset="0"/>
                <a:ea typeface="Calibri" panose="020F0502020204030204" pitchFamily="34" charset="0"/>
                <a:cs typeface="Aparajita" panose="020B0604020202020204" pitchFamily="34" charset="0"/>
              </a:rPr>
              <a:t>Un </a:t>
            </a:r>
            <a:r>
              <a:rPr lang="es-MX" dirty="0">
                <a:latin typeface="Aparajita" panose="020B0604020202020204" pitchFamily="34" charset="0"/>
                <a:ea typeface="Calibri" panose="020F0502020204030204" pitchFamily="34" charset="0"/>
                <a:cs typeface="Aparajita" panose="020B0604020202020204" pitchFamily="34" charset="0"/>
              </a:rPr>
              <a:t>déficit presupuestario de USD 12.079,43, debido a que existen proyectos que no han sido ejecutados y afectados presupuestariamente en su totalidad hasta el 31 de diciembre de 2020, mismos que forman parte del presupuesto del año </a:t>
            </a:r>
            <a:r>
              <a:rPr lang="es-MX" dirty="0" smtClean="0">
                <a:latin typeface="Aparajita" panose="020B0604020202020204" pitchFamily="34" charset="0"/>
                <a:ea typeface="Calibri" panose="020F0502020204030204" pitchFamily="34" charset="0"/>
                <a:cs typeface="Aparajita" panose="020B0604020202020204" pitchFamily="34" charset="0"/>
              </a:rPr>
              <a:t>2021.</a:t>
            </a:r>
            <a:endParaRPr lang="es-E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4813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89578" y="595533"/>
            <a:ext cx="3517310" cy="769441"/>
          </a:xfrm>
          <a:prstGeom prst="rect">
            <a:avLst/>
          </a:prstGeom>
          <a:noFill/>
        </p:spPr>
        <p:txBody>
          <a:bodyPr wrap="none" lIns="91440" tIns="45720" rIns="91440" bIns="45720">
            <a:spAutoFit/>
          </a:bodyPr>
          <a:lstStyle/>
          <a:p>
            <a:pPr algn="ctr"/>
            <a:r>
              <a:rPr lang="es-ES"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Respuestas fase 1:</a:t>
            </a:r>
            <a:endParaRPr lang="es-E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sp>
        <p:nvSpPr>
          <p:cNvPr id="8" name="Rectángulo 7"/>
          <p:cNvSpPr/>
          <p:nvPr/>
        </p:nvSpPr>
        <p:spPr>
          <a:xfrm>
            <a:off x="1113183" y="1364974"/>
            <a:ext cx="6732104" cy="3094180"/>
          </a:xfrm>
          <a:prstGeom prst="rect">
            <a:avLst/>
          </a:prstGeom>
        </p:spPr>
        <p:txBody>
          <a:bodyPr wrap="square">
            <a:spAutoFit/>
          </a:bodyPr>
          <a:lstStyle/>
          <a:p>
            <a:pPr algn="just">
              <a:lnSpc>
                <a:spcPct val="107000"/>
              </a:lnSpc>
              <a:spcAft>
                <a:spcPts val="800"/>
              </a:spcAft>
            </a:pPr>
            <a:r>
              <a:rPr lang="es-MX" sz="1000" b="1" dirty="0">
                <a:solidFill>
                  <a:schemeClr val="tx2">
                    <a:lumMod val="10000"/>
                  </a:schemeClr>
                </a:solidFill>
                <a:latin typeface="Aparajita" panose="020B0604020202020204" pitchFamily="34" charset="0"/>
                <a:cs typeface="Aparajita" panose="020B0604020202020204" pitchFamily="34" charset="0"/>
              </a:rPr>
              <a:t>Pregunta 1: </a:t>
            </a:r>
            <a:r>
              <a:rPr lang="es-ES" sz="1000" dirty="0">
                <a:solidFill>
                  <a:schemeClr val="tx2">
                    <a:lumMod val="10000"/>
                  </a:schemeClr>
                </a:solidFill>
                <a:latin typeface="Aparajita" panose="020B0604020202020204" pitchFamily="34" charset="0"/>
                <a:cs typeface="Aparajita" panose="020B0604020202020204" pitchFamily="34" charset="0"/>
              </a:rPr>
              <a:t>Cuantas intervenciones en procesos de régimen especial con </a:t>
            </a:r>
            <a:r>
              <a:rPr lang="es-ES" sz="1000" dirty="0" err="1">
                <a:solidFill>
                  <a:schemeClr val="tx2">
                    <a:lumMod val="10000"/>
                  </a:schemeClr>
                </a:solidFill>
                <a:latin typeface="Aparajita" panose="020B0604020202020204" pitchFamily="34" charset="0"/>
                <a:cs typeface="Aparajita" panose="020B0604020202020204" pitchFamily="34" charset="0"/>
              </a:rPr>
              <a:t>GAD's</a:t>
            </a:r>
            <a:r>
              <a:rPr lang="es-ES" sz="1000" dirty="0">
                <a:solidFill>
                  <a:schemeClr val="tx2">
                    <a:lumMod val="10000"/>
                  </a:schemeClr>
                </a:solidFill>
                <a:latin typeface="Aparajita" panose="020B0604020202020204" pitchFamily="34" charset="0"/>
                <a:cs typeface="Aparajita" panose="020B0604020202020204" pitchFamily="34" charset="0"/>
              </a:rPr>
              <a:t> Parroquiales para mantenimiento vial han tenido durante el año 2020.</a:t>
            </a:r>
          </a:p>
          <a:p>
            <a:pPr algn="just">
              <a:lnSpc>
                <a:spcPct val="107000"/>
              </a:lnSpc>
              <a:spcAft>
                <a:spcPts val="800"/>
              </a:spcAft>
            </a:pPr>
            <a:r>
              <a:rPr lang="es-MX" sz="1000" b="1" dirty="0" smtClean="0">
                <a:latin typeface="Aparajita" panose="020B0604020202020204" pitchFamily="34" charset="0"/>
                <a:ea typeface="Calibri" panose="020F0502020204030204" pitchFamily="34" charset="0"/>
                <a:cs typeface="Aparajita" panose="020B0604020202020204" pitchFamily="34" charset="0"/>
              </a:rPr>
              <a:t>Respuesta </a:t>
            </a:r>
            <a:r>
              <a:rPr lang="es-MX" sz="1000" b="1" dirty="0">
                <a:latin typeface="Aparajita" panose="020B0604020202020204" pitchFamily="34" charset="0"/>
                <a:ea typeface="Calibri" panose="020F0502020204030204" pitchFamily="34" charset="0"/>
                <a:cs typeface="Aparajita" panose="020B0604020202020204" pitchFamily="34" charset="0"/>
              </a:rPr>
              <a:t>Pregunta 1: </a:t>
            </a:r>
            <a:r>
              <a:rPr lang="es-MX" sz="1000" dirty="0">
                <a:latin typeface="Aparajita" panose="020B0604020202020204" pitchFamily="34" charset="0"/>
                <a:ea typeface="Calibri" panose="020F0502020204030204" pitchFamily="34" charset="0"/>
                <a:cs typeface="Aparajita" panose="020B0604020202020204" pitchFamily="34" charset="0"/>
              </a:rPr>
              <a:t>Se realizaron dos procesos: "Mantenimiento vial en la parroquia rural de </a:t>
            </a:r>
            <a:r>
              <a:rPr lang="es-MX" sz="1000" dirty="0" err="1">
                <a:latin typeface="Aparajita" panose="020B0604020202020204" pitchFamily="34" charset="0"/>
                <a:ea typeface="Calibri" panose="020F0502020204030204" pitchFamily="34" charset="0"/>
                <a:cs typeface="Aparajita" panose="020B0604020202020204" pitchFamily="34" charset="0"/>
              </a:rPr>
              <a:t>Guarainag</a:t>
            </a:r>
            <a:r>
              <a:rPr lang="es-MX" sz="1000" dirty="0">
                <a:latin typeface="Aparajita" panose="020B0604020202020204" pitchFamily="34" charset="0"/>
                <a:ea typeface="Calibri" panose="020F0502020204030204" pitchFamily="34" charset="0"/>
                <a:cs typeface="Aparajita" panose="020B0604020202020204" pitchFamily="34" charset="0"/>
              </a:rPr>
              <a:t>, y en la parroquia rural de </a:t>
            </a:r>
            <a:r>
              <a:rPr lang="es-MX" sz="1000" dirty="0" err="1">
                <a:latin typeface="Aparajita" panose="020B0604020202020204" pitchFamily="34" charset="0"/>
                <a:ea typeface="Calibri" panose="020F0502020204030204" pitchFamily="34" charset="0"/>
                <a:cs typeface="Aparajita" panose="020B0604020202020204" pitchFamily="34" charset="0"/>
              </a:rPr>
              <a:t>Tomebamba</a:t>
            </a:r>
            <a:r>
              <a:rPr lang="es-MX" sz="1000" dirty="0" smtClean="0">
                <a:latin typeface="Aparajita" panose="020B0604020202020204" pitchFamily="34" charset="0"/>
                <a:ea typeface="Calibri" panose="020F0502020204030204" pitchFamily="34" charset="0"/>
                <a:cs typeface="Aparajita" panose="020B0604020202020204" pitchFamily="34" charset="0"/>
              </a:rPr>
              <a:t>.</a:t>
            </a:r>
          </a:p>
          <a:p>
            <a:pPr algn="just">
              <a:lnSpc>
                <a:spcPct val="107000"/>
              </a:lnSpc>
              <a:spcAft>
                <a:spcPts val="800"/>
              </a:spcAft>
            </a:pPr>
            <a:endParaRPr lang="es-ES" sz="1000" dirty="0">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ES" sz="1000" b="1" dirty="0">
                <a:solidFill>
                  <a:schemeClr val="tx2">
                    <a:lumMod val="10000"/>
                  </a:schemeClr>
                </a:solidFill>
                <a:latin typeface="Aparajita" panose="020B0604020202020204" pitchFamily="34" charset="0"/>
                <a:cs typeface="Aparajita" panose="020B0604020202020204" pitchFamily="34" charset="0"/>
              </a:rPr>
              <a:t>Pregunta 2: </a:t>
            </a:r>
            <a:r>
              <a:rPr lang="es-ES" sz="1000" dirty="0">
                <a:solidFill>
                  <a:schemeClr val="tx2">
                    <a:lumMod val="10000"/>
                  </a:schemeClr>
                </a:solidFill>
                <a:latin typeface="Aparajita" panose="020B0604020202020204" pitchFamily="34" charset="0"/>
                <a:cs typeface="Aparajita" panose="020B0604020202020204" pitchFamily="34" charset="0"/>
              </a:rPr>
              <a:t>Como se realizan o que requerimiento legal necesito para realizar o gestionar un giro de negocio.</a:t>
            </a:r>
          </a:p>
          <a:p>
            <a:pPr algn="just">
              <a:lnSpc>
                <a:spcPct val="107000"/>
              </a:lnSpc>
              <a:spcAft>
                <a:spcPts val="800"/>
              </a:spcAft>
            </a:pPr>
            <a:r>
              <a:rPr lang="es-MX" sz="1000" b="1" dirty="0" smtClean="0">
                <a:latin typeface="Aparajita" panose="020B0604020202020204" pitchFamily="34" charset="0"/>
                <a:ea typeface="Calibri" panose="020F0502020204030204" pitchFamily="34" charset="0"/>
                <a:cs typeface="Aparajita" panose="020B0604020202020204" pitchFamily="34" charset="0"/>
              </a:rPr>
              <a:t>Respuesta </a:t>
            </a:r>
            <a:r>
              <a:rPr lang="es-MX" sz="1000" b="1" dirty="0">
                <a:latin typeface="Aparajita" panose="020B0604020202020204" pitchFamily="34" charset="0"/>
                <a:ea typeface="Calibri" panose="020F0502020204030204" pitchFamily="34" charset="0"/>
                <a:cs typeface="Aparajita" panose="020B0604020202020204" pitchFamily="34" charset="0"/>
              </a:rPr>
              <a:t>Pregunta 2: </a:t>
            </a:r>
            <a:r>
              <a:rPr lang="es-MX" sz="1000" dirty="0">
                <a:latin typeface="Aparajita" panose="020B0604020202020204" pitchFamily="34" charset="0"/>
                <a:ea typeface="Calibri" panose="020F0502020204030204" pitchFamily="34" charset="0"/>
                <a:cs typeface="Aparajita" panose="020B0604020202020204" pitchFamily="34" charset="0"/>
              </a:rPr>
              <a:t>Puede verificar el reglamento de Giro de Negocio autorizado por el SERCOP para la Empresa VIALMIN en el siguiente link: </a:t>
            </a:r>
            <a:r>
              <a:rPr lang="es-MX" sz="1000" dirty="0">
                <a:latin typeface="Aparajita" panose="020B0604020202020204" pitchFamily="34" charset="0"/>
                <a:ea typeface="Calibri" panose="020F0502020204030204" pitchFamily="34" charset="0"/>
                <a:cs typeface="Aparajita" panose="020B0604020202020204" pitchFamily="34" charset="0"/>
                <a:hlinkClick r:id="rId2"/>
              </a:rPr>
              <a:t>https://portal.compraspublicas.gob.ec/sercop/giro-especifico-del-negocio</a:t>
            </a:r>
            <a:r>
              <a:rPr lang="es-MX" sz="1000" dirty="0" smtClean="0">
                <a:latin typeface="Aparajita" panose="020B0604020202020204" pitchFamily="34" charset="0"/>
                <a:ea typeface="Calibri" panose="020F0502020204030204" pitchFamily="34" charset="0"/>
                <a:cs typeface="Aparajita" panose="020B0604020202020204" pitchFamily="34" charset="0"/>
                <a:hlinkClick r:id="rId2"/>
              </a:rPr>
              <a:t>/</a:t>
            </a:r>
            <a:endParaRPr lang="es-MX" sz="1000" dirty="0" smtClean="0">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endParaRPr lang="es-ES" sz="1000" dirty="0">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ES" sz="1000" b="1" dirty="0">
                <a:solidFill>
                  <a:schemeClr val="tx2">
                    <a:lumMod val="10000"/>
                  </a:schemeClr>
                </a:solidFill>
                <a:latin typeface="Aparajita" panose="020B0604020202020204" pitchFamily="34" charset="0"/>
                <a:cs typeface="Aparajita" panose="020B0604020202020204" pitchFamily="34" charset="0"/>
              </a:rPr>
              <a:t>Pregunta 3: </a:t>
            </a:r>
            <a:r>
              <a:rPr lang="es-ES" sz="1000" dirty="0">
                <a:solidFill>
                  <a:schemeClr val="tx2">
                    <a:lumMod val="10000"/>
                  </a:schemeClr>
                </a:solidFill>
                <a:latin typeface="Aparajita" panose="020B0604020202020204" pitchFamily="34" charset="0"/>
                <a:cs typeface="Aparajita" panose="020B0604020202020204" pitchFamily="34" charset="0"/>
              </a:rPr>
              <a:t>Convenios realizados por la empresa por la adjudicación de concesiones mineras con la empresa privada.</a:t>
            </a:r>
          </a:p>
          <a:p>
            <a:pPr algn="just">
              <a:lnSpc>
                <a:spcPct val="107000"/>
              </a:lnSpc>
              <a:spcAft>
                <a:spcPts val="800"/>
              </a:spcAft>
            </a:pPr>
            <a:r>
              <a:rPr lang="es-MX" sz="1000" b="1" dirty="0" smtClean="0">
                <a:latin typeface="Aparajita" panose="020B0604020202020204" pitchFamily="34" charset="0"/>
                <a:ea typeface="Calibri" panose="020F0502020204030204" pitchFamily="34" charset="0"/>
                <a:cs typeface="Aparajita" panose="020B0604020202020204" pitchFamily="34" charset="0"/>
              </a:rPr>
              <a:t>Respuesta </a:t>
            </a:r>
            <a:r>
              <a:rPr lang="es-MX" sz="1000" b="1" dirty="0">
                <a:latin typeface="Aparajita" panose="020B0604020202020204" pitchFamily="34" charset="0"/>
                <a:ea typeface="Calibri" panose="020F0502020204030204" pitchFamily="34" charset="0"/>
                <a:cs typeface="Aparajita" panose="020B0604020202020204" pitchFamily="34" charset="0"/>
              </a:rPr>
              <a:t>Pregunta 3: </a:t>
            </a:r>
            <a:r>
              <a:rPr lang="es-MX" sz="1000" dirty="0">
                <a:latin typeface="Aparajita" panose="020B0604020202020204" pitchFamily="34" charset="0"/>
                <a:ea typeface="Calibri" panose="020F0502020204030204" pitchFamily="34" charset="0"/>
                <a:cs typeface="Aparajita" panose="020B0604020202020204" pitchFamily="34" charset="0"/>
              </a:rPr>
              <a:t>VIALMIN EP durante el año 2020, no ha realizado convenios para la adjudicación de concesiones mineras con la empresa privada</a:t>
            </a:r>
            <a:r>
              <a:rPr lang="es-MX" sz="1000" dirty="0" smtClean="0">
                <a:latin typeface="Aparajita" panose="020B0604020202020204" pitchFamily="34" charset="0"/>
                <a:ea typeface="Calibri" panose="020F0502020204030204" pitchFamily="34" charset="0"/>
                <a:cs typeface="Aparajita" panose="020B0604020202020204" pitchFamily="34" charset="0"/>
              </a:rPr>
              <a:t>.</a:t>
            </a:r>
          </a:p>
          <a:p>
            <a:pPr algn="just">
              <a:lnSpc>
                <a:spcPct val="107000"/>
              </a:lnSpc>
              <a:spcAft>
                <a:spcPts val="800"/>
              </a:spcAft>
            </a:pPr>
            <a:endParaRPr lang="es-ES" sz="1000" dirty="0">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ES" sz="1000" b="1" dirty="0">
                <a:solidFill>
                  <a:schemeClr val="tx2">
                    <a:lumMod val="10000"/>
                  </a:schemeClr>
                </a:solidFill>
                <a:latin typeface="Aparajita" panose="020B0604020202020204" pitchFamily="34" charset="0"/>
                <a:cs typeface="Aparajita" panose="020B0604020202020204" pitchFamily="34" charset="0"/>
              </a:rPr>
              <a:t>Pregunta 4: </a:t>
            </a:r>
            <a:r>
              <a:rPr lang="es-ES" sz="1000" dirty="0">
                <a:solidFill>
                  <a:schemeClr val="tx2">
                    <a:lumMod val="10000"/>
                  </a:schemeClr>
                </a:solidFill>
                <a:latin typeface="Aparajita" panose="020B0604020202020204" pitchFamily="34" charset="0"/>
                <a:cs typeface="Aparajita" panose="020B0604020202020204" pitchFamily="34" charset="0"/>
              </a:rPr>
              <a:t>Porque no asfaltan en el cabo</a:t>
            </a:r>
          </a:p>
          <a:p>
            <a:pPr algn="just">
              <a:lnSpc>
                <a:spcPct val="107000"/>
              </a:lnSpc>
              <a:spcAft>
                <a:spcPts val="800"/>
              </a:spcAft>
            </a:pPr>
            <a:r>
              <a:rPr lang="es-MX" sz="1000" b="1" dirty="0" smtClean="0">
                <a:latin typeface="Aparajita" panose="020B0604020202020204" pitchFamily="34" charset="0"/>
                <a:ea typeface="Calibri" panose="020F0502020204030204" pitchFamily="34" charset="0"/>
                <a:cs typeface="Aparajita" panose="020B0604020202020204" pitchFamily="34" charset="0"/>
              </a:rPr>
              <a:t>Respuesta </a:t>
            </a:r>
            <a:r>
              <a:rPr lang="es-MX" sz="1000" b="1" dirty="0">
                <a:latin typeface="Aparajita" panose="020B0604020202020204" pitchFamily="34" charset="0"/>
                <a:ea typeface="Calibri" panose="020F0502020204030204" pitchFamily="34" charset="0"/>
                <a:cs typeface="Aparajita" panose="020B0604020202020204" pitchFamily="34" charset="0"/>
              </a:rPr>
              <a:t>Pregunta 4: </a:t>
            </a:r>
            <a:r>
              <a:rPr lang="es-MX" sz="1000" dirty="0">
                <a:latin typeface="Aparajita" panose="020B0604020202020204" pitchFamily="34" charset="0"/>
                <a:ea typeface="Calibri" panose="020F0502020204030204" pitchFamily="34" charset="0"/>
                <a:cs typeface="Aparajita" panose="020B0604020202020204" pitchFamily="34" charset="0"/>
              </a:rPr>
              <a:t>No ha existido invitaciones a procesos de contratación de mantenimiento vial en la parroquia El Cabo. </a:t>
            </a:r>
            <a:endParaRPr lang="es-ES" sz="1000" dirty="0">
              <a:latin typeface="Aparajita" panose="020B0604020202020204" pitchFamily="34" charset="0"/>
              <a:ea typeface="Calibri" panose="020F0502020204030204" pitchFamily="34" charset="0"/>
              <a:cs typeface="Aparajita" panose="020B0604020202020204" pitchFamily="34" charset="0"/>
            </a:endParaRPr>
          </a:p>
        </p:txBody>
      </p:sp>
    </p:spTree>
    <p:extLst>
      <p:ext uri="{BB962C8B-B14F-4D97-AF65-F5344CB8AC3E}">
        <p14:creationId xmlns:p14="http://schemas.microsoft.com/office/powerpoint/2010/main" val="160152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4431" y="209453"/>
            <a:ext cx="3517310" cy="769441"/>
          </a:xfrm>
          <a:prstGeom prst="rect">
            <a:avLst/>
          </a:prstGeom>
          <a:noFill/>
        </p:spPr>
        <p:txBody>
          <a:bodyPr wrap="none" lIns="91440" tIns="45720" rIns="91440" bIns="45720">
            <a:spAutoFit/>
          </a:bodyPr>
          <a:lstStyle/>
          <a:p>
            <a:pPr algn="ctr"/>
            <a:r>
              <a:rPr lang="es-ES"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rPr>
              <a:t>Respuestas fase 1:</a:t>
            </a:r>
            <a:endParaRPr lang="es-E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parajita" panose="020B0604020202020204" pitchFamily="34" charset="0"/>
              <a:cs typeface="Aparajita" panose="020B0604020202020204" pitchFamily="34" charset="0"/>
            </a:endParaRPr>
          </a:p>
        </p:txBody>
      </p:sp>
      <p:sp>
        <p:nvSpPr>
          <p:cNvPr id="8" name="Rectángulo 7"/>
          <p:cNvSpPr/>
          <p:nvPr/>
        </p:nvSpPr>
        <p:spPr>
          <a:xfrm>
            <a:off x="1167034" y="829881"/>
            <a:ext cx="6732104" cy="3895938"/>
          </a:xfrm>
          <a:prstGeom prst="rect">
            <a:avLst/>
          </a:prstGeom>
        </p:spPr>
        <p:txBody>
          <a:bodyPr wrap="square">
            <a:spAutoFit/>
          </a:bodyPr>
          <a:lstStyle/>
          <a:p>
            <a:pPr algn="just">
              <a:lnSpc>
                <a:spcPct val="107000"/>
              </a:lnSpc>
              <a:spcAft>
                <a:spcPts val="800"/>
              </a:spcAft>
            </a:pPr>
            <a:r>
              <a:rPr lang="es-ES" sz="1000" b="1" dirty="0">
                <a:solidFill>
                  <a:schemeClr val="tx2">
                    <a:lumMod val="10000"/>
                  </a:schemeClr>
                </a:solidFill>
                <a:latin typeface="Aparajita" panose="020B0604020202020204" pitchFamily="34" charset="0"/>
                <a:cs typeface="Aparajita" panose="020B0604020202020204" pitchFamily="34" charset="0"/>
              </a:rPr>
              <a:t>Pregunta 5: </a:t>
            </a:r>
            <a:r>
              <a:rPr lang="es-ES" sz="1000" dirty="0">
                <a:solidFill>
                  <a:schemeClr val="tx2">
                    <a:lumMod val="10000"/>
                  </a:schemeClr>
                </a:solidFill>
                <a:latin typeface="Aparajita" panose="020B0604020202020204" pitchFamily="34" charset="0"/>
                <a:cs typeface="Aparajita" panose="020B0604020202020204" pitchFamily="34" charset="0"/>
              </a:rPr>
              <a:t>Que trabajos ha venido realizando en el año 2020. </a:t>
            </a:r>
            <a:endParaRPr lang="es-ES" sz="1000" dirty="0">
              <a:solidFill>
                <a:schemeClr val="tx2">
                  <a:lumMod val="10000"/>
                </a:schemeClr>
              </a:solidFill>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MX" sz="1000" b="1" dirty="0">
                <a:latin typeface="Aparajita" panose="020B0604020202020204" pitchFamily="34" charset="0"/>
                <a:ea typeface="Calibri" panose="020F0502020204030204" pitchFamily="34" charset="0"/>
                <a:cs typeface="Aparajita" panose="020B0604020202020204" pitchFamily="34" charset="0"/>
              </a:rPr>
              <a:t>Respuesta Pregunta 5: </a:t>
            </a:r>
            <a:r>
              <a:rPr lang="es-MX" sz="1000" dirty="0">
                <a:latin typeface="Aparajita" panose="020B0604020202020204" pitchFamily="34" charset="0"/>
                <a:ea typeface="Calibri" panose="020F0502020204030204" pitchFamily="34" charset="0"/>
                <a:cs typeface="Aparajita" panose="020B0604020202020204" pitchFamily="34" charset="0"/>
              </a:rPr>
              <a:t>Las contrataciones públicas se presentan en el Informe de Rendición de Cuentas 2020</a:t>
            </a:r>
            <a:r>
              <a:rPr lang="es-MX" sz="1000" b="1" dirty="0" smtClean="0">
                <a:latin typeface="Aparajita" panose="020B0604020202020204" pitchFamily="34" charset="0"/>
                <a:ea typeface="Calibri" panose="020F0502020204030204" pitchFamily="34" charset="0"/>
                <a:cs typeface="Aparajita" panose="020B0604020202020204" pitchFamily="34" charset="0"/>
              </a:rPr>
              <a:t>.</a:t>
            </a:r>
          </a:p>
          <a:p>
            <a:pPr algn="just">
              <a:lnSpc>
                <a:spcPct val="107000"/>
              </a:lnSpc>
              <a:spcAft>
                <a:spcPts val="800"/>
              </a:spcAft>
            </a:pPr>
            <a:endParaRPr lang="es-ES" sz="1000" dirty="0">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ES" sz="1000" b="1" dirty="0" smtClean="0">
                <a:solidFill>
                  <a:schemeClr val="tx2">
                    <a:lumMod val="10000"/>
                  </a:schemeClr>
                </a:solidFill>
                <a:latin typeface="Aparajita" panose="020B0604020202020204" pitchFamily="34" charset="0"/>
                <a:cs typeface="Aparajita" panose="020B0604020202020204" pitchFamily="34" charset="0"/>
              </a:rPr>
              <a:t>Pregunta </a:t>
            </a:r>
            <a:r>
              <a:rPr lang="es-ES" sz="1000" b="1" dirty="0">
                <a:solidFill>
                  <a:schemeClr val="tx2">
                    <a:lumMod val="10000"/>
                  </a:schemeClr>
                </a:solidFill>
                <a:latin typeface="Aparajita" panose="020B0604020202020204" pitchFamily="34" charset="0"/>
                <a:cs typeface="Aparajita" panose="020B0604020202020204" pitchFamily="34" charset="0"/>
              </a:rPr>
              <a:t>6: </a:t>
            </a:r>
            <a:r>
              <a:rPr lang="es-ES" sz="1000" dirty="0">
                <a:solidFill>
                  <a:schemeClr val="tx2">
                    <a:lumMod val="10000"/>
                  </a:schemeClr>
                </a:solidFill>
                <a:latin typeface="Aparajita" panose="020B0604020202020204" pitchFamily="34" charset="0"/>
                <a:cs typeface="Aparajita" panose="020B0604020202020204" pitchFamily="34" charset="0"/>
              </a:rPr>
              <a:t>Cuanto fue la utilidad de obra pública el año anterior. </a:t>
            </a:r>
          </a:p>
          <a:p>
            <a:pPr algn="just">
              <a:lnSpc>
                <a:spcPct val="107000"/>
              </a:lnSpc>
              <a:spcAft>
                <a:spcPts val="800"/>
              </a:spcAft>
            </a:pPr>
            <a:r>
              <a:rPr lang="es-MX" sz="1000" b="1" dirty="0">
                <a:latin typeface="Aparajita" panose="020B0604020202020204" pitchFamily="34" charset="0"/>
                <a:ea typeface="Calibri" panose="020F0502020204030204" pitchFamily="34" charset="0"/>
                <a:cs typeface="Aparajita" panose="020B0604020202020204" pitchFamily="34" charset="0"/>
              </a:rPr>
              <a:t>Respuesta Pregunta 6: </a:t>
            </a:r>
            <a:r>
              <a:rPr lang="es-MX" sz="1000" dirty="0">
                <a:latin typeface="Aparajita" panose="020B0604020202020204" pitchFamily="34" charset="0"/>
                <a:ea typeface="Calibri" panose="020F0502020204030204" pitchFamily="34" charset="0"/>
                <a:cs typeface="Aparajita" panose="020B0604020202020204" pitchFamily="34" charset="0"/>
              </a:rPr>
              <a:t>VIALMIN EP obtuvo déficit presupuestario a finalizar el año 2020</a:t>
            </a:r>
            <a:r>
              <a:rPr lang="es-MX" sz="1000" dirty="0" smtClean="0">
                <a:latin typeface="Aparajita" panose="020B0604020202020204" pitchFamily="34" charset="0"/>
                <a:ea typeface="Calibri" panose="020F0502020204030204" pitchFamily="34" charset="0"/>
                <a:cs typeface="Aparajita" panose="020B0604020202020204" pitchFamily="34" charset="0"/>
              </a:rPr>
              <a:t>.</a:t>
            </a:r>
          </a:p>
          <a:p>
            <a:pPr algn="just">
              <a:lnSpc>
                <a:spcPct val="107000"/>
              </a:lnSpc>
              <a:spcAft>
                <a:spcPts val="800"/>
              </a:spcAft>
            </a:pPr>
            <a:endParaRPr lang="es-ES" sz="1000" dirty="0">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ES" sz="1000" b="1" dirty="0">
                <a:solidFill>
                  <a:schemeClr val="tx2">
                    <a:lumMod val="10000"/>
                  </a:schemeClr>
                </a:solidFill>
                <a:latin typeface="Aparajita" panose="020B0604020202020204" pitchFamily="34" charset="0"/>
                <a:cs typeface="Aparajita" panose="020B0604020202020204" pitchFamily="34" charset="0"/>
              </a:rPr>
              <a:t>Pregunta 7: </a:t>
            </a:r>
            <a:r>
              <a:rPr lang="es-ES" sz="1000" dirty="0">
                <a:solidFill>
                  <a:schemeClr val="tx2">
                    <a:lumMod val="10000"/>
                  </a:schemeClr>
                </a:solidFill>
                <a:latin typeface="Aparajita" panose="020B0604020202020204" pitchFamily="34" charset="0"/>
                <a:cs typeface="Aparajita" panose="020B0604020202020204" pitchFamily="34" charset="0"/>
              </a:rPr>
              <a:t>Porque no dan mantenimiento en El Cabo</a:t>
            </a:r>
          </a:p>
          <a:p>
            <a:pPr algn="just">
              <a:lnSpc>
                <a:spcPct val="107000"/>
              </a:lnSpc>
              <a:spcAft>
                <a:spcPts val="800"/>
              </a:spcAft>
            </a:pPr>
            <a:r>
              <a:rPr lang="es-MX" sz="1000" b="1" dirty="0">
                <a:latin typeface="Aparajita" panose="020B0604020202020204" pitchFamily="34" charset="0"/>
                <a:ea typeface="Calibri" panose="020F0502020204030204" pitchFamily="34" charset="0"/>
                <a:cs typeface="Aparajita" panose="020B0604020202020204" pitchFamily="34" charset="0"/>
              </a:rPr>
              <a:t>Respuesta Pregunta 7: </a:t>
            </a:r>
            <a:r>
              <a:rPr lang="es-MX" sz="1000" dirty="0">
                <a:latin typeface="Aparajita" panose="020B0604020202020204" pitchFamily="34" charset="0"/>
                <a:ea typeface="Calibri" panose="020F0502020204030204" pitchFamily="34" charset="0"/>
                <a:cs typeface="Aparajita" panose="020B0604020202020204" pitchFamily="34" charset="0"/>
              </a:rPr>
              <a:t>No ha existido invitaciones a procesos de contratación de mantenimiento vial en la parroquia El Cabo</a:t>
            </a:r>
            <a:r>
              <a:rPr lang="es-MX" sz="1000" dirty="0" smtClean="0">
                <a:latin typeface="Aparajita" panose="020B0604020202020204" pitchFamily="34" charset="0"/>
                <a:ea typeface="Calibri" panose="020F0502020204030204" pitchFamily="34" charset="0"/>
                <a:cs typeface="Aparajita" panose="020B0604020202020204" pitchFamily="34" charset="0"/>
              </a:rPr>
              <a:t>.</a:t>
            </a:r>
          </a:p>
          <a:p>
            <a:pPr algn="just">
              <a:lnSpc>
                <a:spcPct val="107000"/>
              </a:lnSpc>
              <a:spcAft>
                <a:spcPts val="800"/>
              </a:spcAft>
            </a:pPr>
            <a:endParaRPr lang="es-ES" sz="1000" dirty="0">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ES" sz="1000" b="1" dirty="0">
                <a:solidFill>
                  <a:schemeClr val="tx2">
                    <a:lumMod val="10000"/>
                  </a:schemeClr>
                </a:solidFill>
                <a:latin typeface="Aparajita" panose="020B0604020202020204" pitchFamily="34" charset="0"/>
                <a:cs typeface="Aparajita" panose="020B0604020202020204" pitchFamily="34" charset="0"/>
              </a:rPr>
              <a:t>Pregunta 8: </a:t>
            </a:r>
            <a:r>
              <a:rPr lang="es-ES" sz="1000" dirty="0">
                <a:solidFill>
                  <a:schemeClr val="tx2">
                    <a:lumMod val="10000"/>
                  </a:schemeClr>
                </a:solidFill>
                <a:latin typeface="Aparajita" panose="020B0604020202020204" pitchFamily="34" charset="0"/>
                <a:cs typeface="Aparajita" panose="020B0604020202020204" pitchFamily="34" charset="0"/>
              </a:rPr>
              <a:t>Los gastos en ayuda pública.</a:t>
            </a:r>
            <a:endParaRPr lang="es-ES" sz="1000" dirty="0">
              <a:solidFill>
                <a:schemeClr val="tx2">
                  <a:lumMod val="10000"/>
                </a:schemeClr>
              </a:solidFill>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MX" sz="1000" b="1" dirty="0">
                <a:latin typeface="Aparajita" panose="020B0604020202020204" pitchFamily="34" charset="0"/>
                <a:ea typeface="Calibri" panose="020F0502020204030204" pitchFamily="34" charset="0"/>
                <a:cs typeface="Aparajita" panose="020B0604020202020204" pitchFamily="34" charset="0"/>
              </a:rPr>
              <a:t>Respuesta Pregunta 8: </a:t>
            </a:r>
            <a:r>
              <a:rPr lang="es-MX" sz="1000" dirty="0">
                <a:latin typeface="Aparajita" panose="020B0604020202020204" pitchFamily="34" charset="0"/>
                <a:ea typeface="Calibri" panose="020F0502020204030204" pitchFamily="34" charset="0"/>
                <a:cs typeface="Aparajita" panose="020B0604020202020204" pitchFamily="34" charset="0"/>
              </a:rPr>
              <a:t>No se han realizado gastos en ayuda pública.</a:t>
            </a:r>
            <a:endParaRPr lang="es-ES" sz="1000" dirty="0">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MX" sz="1000" dirty="0">
                <a:latin typeface="Aparajita" panose="020B0604020202020204" pitchFamily="34" charset="0"/>
                <a:ea typeface="Calibri" panose="020F0502020204030204" pitchFamily="34" charset="0"/>
                <a:cs typeface="Aparajita" panose="020B0604020202020204" pitchFamily="34" charset="0"/>
              </a:rPr>
              <a:t>De acuerdo a las preguntas realizadas, se establecen los siguientes temas a tratar en el Informe Final del Proceso de Rendición de Cuentas 2020.:</a:t>
            </a:r>
            <a:endParaRPr lang="es-ES" sz="1000" dirty="0">
              <a:latin typeface="Aparajita" panose="020B0604020202020204" pitchFamily="34" charset="0"/>
              <a:ea typeface="Calibri" panose="020F0502020204030204" pitchFamily="34" charset="0"/>
              <a:cs typeface="Aparajita" panose="020B0604020202020204" pitchFamily="34" charset="0"/>
            </a:endParaRPr>
          </a:p>
          <a:p>
            <a:pPr marL="342900" lvl="0" indent="-342900" algn="just">
              <a:lnSpc>
                <a:spcPct val="107000"/>
              </a:lnSpc>
              <a:buFont typeface="Symbol" panose="05050102010706020507" pitchFamily="18" charset="2"/>
              <a:buChar char=""/>
            </a:pPr>
            <a:r>
              <a:rPr lang="es-MX" sz="1000" dirty="0">
                <a:latin typeface="Aparajita" panose="020B0604020202020204" pitchFamily="34" charset="0"/>
                <a:ea typeface="Calibri" panose="020F0502020204030204" pitchFamily="34" charset="0"/>
                <a:cs typeface="Aparajita" panose="020B0604020202020204" pitchFamily="34" charset="0"/>
              </a:rPr>
              <a:t>Ejecución Presupuestaria 2020</a:t>
            </a:r>
            <a:endParaRPr lang="es-ES" sz="1000" dirty="0">
              <a:latin typeface="Aparajita" panose="020B0604020202020204" pitchFamily="34" charset="0"/>
              <a:ea typeface="Calibri" panose="020F0502020204030204" pitchFamily="34" charset="0"/>
              <a:cs typeface="Aparajita" panose="020B0604020202020204" pitchFamily="34" charset="0"/>
            </a:endParaRPr>
          </a:p>
          <a:p>
            <a:pPr marL="342900" lvl="0" indent="-342900" algn="just">
              <a:lnSpc>
                <a:spcPct val="107000"/>
              </a:lnSpc>
              <a:spcAft>
                <a:spcPts val="800"/>
              </a:spcAft>
              <a:buFont typeface="Symbol" panose="05050102010706020507" pitchFamily="18" charset="2"/>
              <a:buChar char=""/>
            </a:pPr>
            <a:r>
              <a:rPr lang="es-MX" sz="1000" dirty="0">
                <a:latin typeface="Aparajita" panose="020B0604020202020204" pitchFamily="34" charset="0"/>
                <a:ea typeface="Calibri" panose="020F0502020204030204" pitchFamily="34" charset="0"/>
                <a:cs typeface="Aparajita" panose="020B0604020202020204" pitchFamily="34" charset="0"/>
              </a:rPr>
              <a:t>Obras Publicas realizadas en 2020.</a:t>
            </a:r>
            <a:endParaRPr lang="es-ES" sz="1000" dirty="0">
              <a:latin typeface="Aparajita" panose="020B0604020202020204" pitchFamily="34" charset="0"/>
              <a:ea typeface="Calibri" panose="020F0502020204030204" pitchFamily="34" charset="0"/>
              <a:cs typeface="Aparajita" panose="020B0604020202020204" pitchFamily="34" charset="0"/>
            </a:endParaRPr>
          </a:p>
          <a:p>
            <a:pPr algn="just">
              <a:lnSpc>
                <a:spcPct val="107000"/>
              </a:lnSpc>
              <a:spcAft>
                <a:spcPts val="800"/>
              </a:spcAft>
            </a:pPr>
            <a:r>
              <a:rPr lang="es-MX" sz="1000" dirty="0">
                <a:latin typeface="Aparajita" panose="020B0604020202020204" pitchFamily="34" charset="0"/>
                <a:ea typeface="Calibri" panose="020F0502020204030204" pitchFamily="34" charset="0"/>
                <a:cs typeface="Aparajita" panose="020B0604020202020204" pitchFamily="34" charset="0"/>
              </a:rPr>
              <a:t>Dicho Informe se presentará el día programado para la deliberación del proceso de Rendición de Cuentas 2020.</a:t>
            </a:r>
            <a:endParaRPr lang="es-ES" sz="1000" dirty="0">
              <a:latin typeface="Aparajita" panose="020B0604020202020204" pitchFamily="34" charset="0"/>
              <a:ea typeface="Calibri" panose="020F0502020204030204" pitchFamily="34" charset="0"/>
              <a:cs typeface="Aparajita" panose="020B0604020202020204" pitchFamily="34" charset="0"/>
            </a:endParaRPr>
          </a:p>
        </p:txBody>
      </p:sp>
    </p:spTree>
    <p:extLst>
      <p:ext uri="{BB962C8B-B14F-4D97-AF65-F5344CB8AC3E}">
        <p14:creationId xmlns:p14="http://schemas.microsoft.com/office/powerpoint/2010/main" val="154484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8;p13"/>
          <p:cNvPicPr preferRelativeResize="0"/>
          <p:nvPr/>
        </p:nvPicPr>
        <p:blipFill rotWithShape="1">
          <a:blip r:embed="rId2">
            <a:alphaModFix/>
          </a:blip>
          <a:srcRect l="25141" r="31178" b="38590"/>
          <a:stretch/>
        </p:blipFill>
        <p:spPr>
          <a:xfrm>
            <a:off x="2201334" y="685250"/>
            <a:ext cx="927946" cy="913255"/>
          </a:xfrm>
          <a:prstGeom prst="rect">
            <a:avLst/>
          </a:prstGeom>
          <a:noFill/>
          <a:ln>
            <a:noFill/>
          </a:ln>
        </p:spPr>
      </p:pic>
      <p:pic>
        <p:nvPicPr>
          <p:cNvPr id="5" name="Google Shape;129;p13"/>
          <p:cNvPicPr preferRelativeResize="0"/>
          <p:nvPr/>
        </p:nvPicPr>
        <p:blipFill rotWithShape="1">
          <a:blip r:embed="rId2">
            <a:alphaModFix/>
          </a:blip>
          <a:srcRect t="68239"/>
          <a:stretch/>
        </p:blipFill>
        <p:spPr>
          <a:xfrm>
            <a:off x="3464386" y="955713"/>
            <a:ext cx="2005750" cy="503325"/>
          </a:xfrm>
          <a:prstGeom prst="rect">
            <a:avLst/>
          </a:prstGeom>
          <a:noFill/>
          <a:ln>
            <a:noFill/>
          </a:ln>
        </p:spPr>
      </p:pic>
      <p:sp>
        <p:nvSpPr>
          <p:cNvPr id="6" name="Rectángulo 5"/>
          <p:cNvSpPr/>
          <p:nvPr/>
        </p:nvSpPr>
        <p:spPr>
          <a:xfrm>
            <a:off x="435028" y="1719146"/>
            <a:ext cx="8304782" cy="1754326"/>
          </a:xfrm>
          <a:prstGeom prst="rect">
            <a:avLst/>
          </a:prstGeom>
          <a:noFill/>
        </p:spPr>
        <p:txBody>
          <a:bodyPr wrap="square" lIns="91440" tIns="45720" rIns="91440" bIns="45720">
            <a:spAutoFit/>
          </a:bodyPr>
          <a:lstStyle/>
          <a:p>
            <a:pPr algn="ctr"/>
            <a:r>
              <a:rPr lang="es-E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es-E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GRACIAS POR SU ATENCIÓN!</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p:cNvSpPr txBox="1"/>
          <p:nvPr/>
        </p:nvSpPr>
        <p:spPr>
          <a:xfrm>
            <a:off x="12079358" y="9935932"/>
            <a:ext cx="226503" cy="13449836"/>
          </a:xfrm>
          <a:prstGeom prst="rect">
            <a:avLst/>
          </a:prstGeom>
          <a:noFill/>
        </p:spPr>
        <p:txBody>
          <a:bodyPr wrap="square" rtlCol="0">
            <a:spAutoFit/>
          </a:bodyPr>
          <a:lstStyle/>
          <a:p>
            <a:pPr algn="ctr"/>
            <a:r>
              <a:rPr lang="es-ES" dirty="0" smtClean="0">
                <a:latin typeface="Aparajita" panose="020B0604020202020204" pitchFamily="34" charset="0"/>
                <a:cs typeface="Aparajita" panose="020B0604020202020204" pitchFamily="34" charset="0"/>
              </a:rPr>
              <a:t>Para mayor información  visita nuestras páginas oficiales:</a:t>
            </a:r>
          </a:p>
          <a:p>
            <a:r>
              <a:rPr lang="es-ES" dirty="0" smtClean="0"/>
              <a:t>         </a:t>
            </a:r>
            <a:r>
              <a:rPr lang="es-ES" dirty="0" err="1" smtClean="0">
                <a:latin typeface="Aparajita" panose="020B0604020202020204" pitchFamily="34" charset="0"/>
                <a:cs typeface="Aparajita" panose="020B0604020202020204" pitchFamily="34" charset="0"/>
              </a:rPr>
              <a:t>Vialmin</a:t>
            </a:r>
            <a:r>
              <a:rPr lang="es-ES" dirty="0" smtClean="0">
                <a:latin typeface="Aparajita" panose="020B0604020202020204" pitchFamily="34" charset="0"/>
                <a:cs typeface="Aparajita" panose="020B0604020202020204" pitchFamily="34" charset="0"/>
              </a:rPr>
              <a:t> EP</a:t>
            </a:r>
          </a:p>
          <a:p>
            <a:endParaRPr lang="es-ES" dirty="0">
              <a:latin typeface="Aparajita" panose="020B0604020202020204" pitchFamily="34" charset="0"/>
              <a:cs typeface="Aparajita" panose="020B0604020202020204" pitchFamily="34" charset="0"/>
            </a:endParaRPr>
          </a:p>
        </p:txBody>
      </p:sp>
      <p:pic>
        <p:nvPicPr>
          <p:cNvPr id="9218" name="Picture 2" descr="IndatNews Nuevo logo de Facebook y su proceso de diseñ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991" y="4495442"/>
            <a:ext cx="266772" cy="26677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OMUNICACION E INTERACCION PARA EL CUIDADO: PAGINA WEB y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553" y="4128433"/>
            <a:ext cx="301327" cy="30132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414880" y="4185602"/>
            <a:ext cx="2106506" cy="276999"/>
          </a:xfrm>
          <a:prstGeom prst="rect">
            <a:avLst/>
          </a:prstGeom>
          <a:noFill/>
        </p:spPr>
        <p:txBody>
          <a:bodyPr wrap="square" rtlCol="0">
            <a:spAutoFit/>
          </a:bodyPr>
          <a:lstStyle/>
          <a:p>
            <a:r>
              <a:rPr lang="es-ES" sz="1200" dirty="0" smtClean="0">
                <a:latin typeface="Aparajita" panose="020B0604020202020204" pitchFamily="34" charset="0"/>
                <a:cs typeface="Aparajita" panose="020B0604020202020204" pitchFamily="34" charset="0"/>
              </a:rPr>
              <a:t>www.vialminep.gob.ec</a:t>
            </a:r>
            <a:endParaRPr lang="es-ES" sz="1200" dirty="0">
              <a:latin typeface="Aparajita" panose="020B0604020202020204" pitchFamily="34" charset="0"/>
              <a:cs typeface="Aparajita" panose="020B0604020202020204" pitchFamily="34" charset="0"/>
            </a:endParaRPr>
          </a:p>
        </p:txBody>
      </p:sp>
      <p:sp>
        <p:nvSpPr>
          <p:cNvPr id="9" name="CuadroTexto 8"/>
          <p:cNvSpPr txBox="1"/>
          <p:nvPr/>
        </p:nvSpPr>
        <p:spPr>
          <a:xfrm>
            <a:off x="6414880" y="4529869"/>
            <a:ext cx="1219200" cy="261610"/>
          </a:xfrm>
          <a:prstGeom prst="rect">
            <a:avLst/>
          </a:prstGeom>
          <a:noFill/>
        </p:spPr>
        <p:txBody>
          <a:bodyPr wrap="square" rtlCol="0">
            <a:spAutoFit/>
          </a:bodyPr>
          <a:lstStyle/>
          <a:p>
            <a:r>
              <a:rPr lang="es-ES" sz="1100" dirty="0" err="1" smtClean="0">
                <a:latin typeface="Aparajita" panose="020B0604020202020204" pitchFamily="34" charset="0"/>
                <a:cs typeface="Aparajita" panose="020B0604020202020204" pitchFamily="34" charset="0"/>
              </a:rPr>
              <a:t>Vialmin</a:t>
            </a:r>
            <a:r>
              <a:rPr lang="es-ES" sz="1100" dirty="0" smtClean="0">
                <a:latin typeface="Aparajita" panose="020B0604020202020204" pitchFamily="34" charset="0"/>
                <a:cs typeface="Aparajita" panose="020B0604020202020204" pitchFamily="34" charset="0"/>
              </a:rPr>
              <a:t> EP</a:t>
            </a:r>
            <a:endParaRPr lang="es-ES" sz="1100" dirty="0">
              <a:latin typeface="Aparajita" panose="020B0604020202020204" pitchFamily="34" charset="0"/>
              <a:cs typeface="Aparajita" panose="020B0604020202020204" pitchFamily="34" charset="0"/>
            </a:endParaRPr>
          </a:p>
        </p:txBody>
      </p:sp>
      <p:pic>
        <p:nvPicPr>
          <p:cNvPr id="12" name="Imagen 11">
            <a:extLst>
              <a:ext uri="{FF2B5EF4-FFF2-40B4-BE49-F238E27FC236}">
                <a16:creationId xmlns:a16="http://schemas.microsoft.com/office/drawing/2014/main" id="{A21EDC40-FAF4-4D97-8BC6-AC5B4B7781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5242" y="543100"/>
            <a:ext cx="1272610" cy="1328549"/>
          </a:xfrm>
          <a:prstGeom prst="rect">
            <a:avLst/>
          </a:prstGeom>
        </p:spPr>
      </p:pic>
    </p:spTree>
    <p:extLst>
      <p:ext uri="{BB962C8B-B14F-4D97-AF65-F5344CB8AC3E}">
        <p14:creationId xmlns:p14="http://schemas.microsoft.com/office/powerpoint/2010/main" val="148832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4574" y="247418"/>
            <a:ext cx="4347665" cy="707886"/>
          </a:xfrm>
          <a:prstGeom prst="rect">
            <a:avLst/>
          </a:prstGeom>
          <a:noFill/>
        </p:spPr>
        <p:txBody>
          <a:bodyPr wrap="none" lIns="91440" tIns="45720" rIns="91440" bIns="45720">
            <a:spAutoFit/>
          </a:bodyPr>
          <a:lstStyle/>
          <a:p>
            <a:pPr algn="ctr"/>
            <a:r>
              <a:rPr lang="es-ES" sz="4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¿Quiénes somos?</a:t>
            </a:r>
            <a:endParaRPr lang="es-ES"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186" b="16906"/>
          <a:stretch/>
        </p:blipFill>
        <p:spPr>
          <a:xfrm>
            <a:off x="5310293" y="1657642"/>
            <a:ext cx="2988733" cy="1990775"/>
          </a:xfrm>
          <a:prstGeom prst="rect">
            <a:avLst/>
          </a:prstGeom>
          <a:ln>
            <a:noFill/>
          </a:ln>
          <a:effectLst>
            <a:softEdge rad="112500"/>
          </a:effectLst>
        </p:spPr>
      </p:pic>
      <p:sp>
        <p:nvSpPr>
          <p:cNvPr id="5" name="Rectángulo 4"/>
          <p:cNvSpPr/>
          <p:nvPr/>
        </p:nvSpPr>
        <p:spPr>
          <a:xfrm>
            <a:off x="389172" y="1745088"/>
            <a:ext cx="4572000" cy="2062103"/>
          </a:xfrm>
          <a:prstGeom prst="rect">
            <a:avLst/>
          </a:prstGeom>
        </p:spPr>
        <p:txBody>
          <a:bodyPr>
            <a:spAutoFit/>
          </a:bodyPr>
          <a:lstStyle/>
          <a:p>
            <a:pPr algn="just"/>
            <a:r>
              <a:rPr lang="es-MX" sz="1600" dirty="0">
                <a:latin typeface="Arabic Typesetting" panose="03020402040406030203" pitchFamily="66" charset="-78"/>
                <a:ea typeface="Batang" panose="02030600000101010101" pitchFamily="18" charset="-127"/>
                <a:cs typeface="Arabic Typesetting" panose="03020402040406030203" pitchFamily="66" charset="-78"/>
              </a:rPr>
              <a:t>La empresa VIALMIN EP fue creada mediante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Ordenanza Municipal por el GAD Municipal del Cantón Paute en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el año 2013 con el nombre de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MIVIA, posteriormente en el año 2014 se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cambia de nombre a VIALMIN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EP, por reforma a la Ordenanza.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En el año 2017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empieza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sus actividades productivas con 8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funcionarios: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2 administrativos y 6 operativos. En el año 2020 la empresa trabaja con normalidad con todo el personal esto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es, </a:t>
            </a:r>
            <a:r>
              <a:rPr lang="es-MX" sz="1600" dirty="0">
                <a:latin typeface="Arabic Typesetting" panose="03020402040406030203" pitchFamily="66" charset="-78"/>
                <a:ea typeface="Batang" panose="02030600000101010101" pitchFamily="18" charset="-127"/>
                <a:cs typeface="Arabic Typesetting" panose="03020402040406030203" pitchFamily="66" charset="-78"/>
              </a:rPr>
              <a:t>con 5 administrativos y 6 operadores, compartiendo un mismo fin común, el cual, es el desarrollo y crecimiento de la </a:t>
            </a:r>
            <a:r>
              <a:rPr lang="es-MX" sz="1600" dirty="0" smtClean="0">
                <a:latin typeface="Arabic Typesetting" panose="03020402040406030203" pitchFamily="66" charset="-78"/>
                <a:ea typeface="Batang" panose="02030600000101010101" pitchFamily="18" charset="-127"/>
                <a:cs typeface="Arabic Typesetting" panose="03020402040406030203" pitchFamily="66" charset="-78"/>
              </a:rPr>
              <a:t>empresa.</a:t>
            </a:r>
            <a:endParaRPr lang="es-ES" sz="1600" dirty="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endParaRPr>
          </a:p>
        </p:txBody>
      </p:sp>
    </p:spTree>
    <p:extLst>
      <p:ext uri="{BB962C8B-B14F-4D97-AF65-F5344CB8AC3E}">
        <p14:creationId xmlns:p14="http://schemas.microsoft.com/office/powerpoint/2010/main" val="300861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93231" y="227098"/>
            <a:ext cx="4910320" cy="584775"/>
          </a:xfrm>
          <a:prstGeom prst="rect">
            <a:avLst/>
          </a:prstGeom>
          <a:noFill/>
        </p:spPr>
        <p:txBody>
          <a:bodyPr wrap="none" lIns="91440" tIns="45720" rIns="91440" bIns="45720">
            <a:spAutoFit/>
          </a:bodyPr>
          <a:lstStyle/>
          <a:p>
            <a:pPr algn="ctr"/>
            <a:r>
              <a:rPr lang="es-ES" sz="32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tang" panose="02030600000101010101" pitchFamily="18" charset="-127"/>
                <a:ea typeface="Batang" panose="02030600000101010101" pitchFamily="18" charset="-127"/>
              </a:rPr>
              <a:t>Filosofía de la empresa:</a:t>
            </a:r>
            <a:endParaRPr lang="es-ES"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tang" panose="02030600000101010101" pitchFamily="18" charset="-127"/>
              <a:ea typeface="Batang" panose="02030600000101010101" pitchFamily="18" charset="-127"/>
            </a:endParaRPr>
          </a:p>
        </p:txBody>
      </p:sp>
      <p:sp>
        <p:nvSpPr>
          <p:cNvPr id="6" name="Rectángulo 5"/>
          <p:cNvSpPr/>
          <p:nvPr/>
        </p:nvSpPr>
        <p:spPr>
          <a:xfrm>
            <a:off x="1335487" y="584489"/>
            <a:ext cx="6377093" cy="3307765"/>
          </a:xfrm>
          <a:prstGeom prst="rect">
            <a:avLst/>
          </a:prstGeom>
        </p:spPr>
        <p:txBody>
          <a:bodyPr wrap="square">
            <a:spAutoFit/>
          </a:bodyPr>
          <a:lstStyle/>
          <a:p>
            <a:pPr algn="ctr">
              <a:lnSpc>
                <a:spcPct val="107000"/>
              </a:lnSpc>
              <a:spcAft>
                <a:spcPts val="1500"/>
              </a:spcAft>
            </a:pPr>
            <a:endParaRPr lang="es-ES" dirty="0">
              <a:latin typeface="Batang" panose="02030600000101010101" pitchFamily="18" charset="-127"/>
              <a:ea typeface="Batang" panose="02030600000101010101" pitchFamily="18" charset="-127"/>
            </a:endParaRPr>
          </a:p>
          <a:p>
            <a:pPr algn="ctr"/>
            <a:r>
              <a:rPr lang="es-MX" sz="1600" b="1" dirty="0">
                <a:solidFill>
                  <a:schemeClr val="accent6">
                    <a:lumMod val="75000"/>
                  </a:schemeClr>
                </a:solidFill>
                <a:latin typeface="Arabic Typesetting" panose="03020402040406030203" pitchFamily="66" charset="-78"/>
                <a:ea typeface="Batang" panose="02030600000101010101" pitchFamily="18" charset="-127"/>
                <a:cs typeface="Arabic Typesetting" panose="03020402040406030203" pitchFamily="66" charset="-78"/>
              </a:rPr>
              <a:t>Misión</a:t>
            </a:r>
            <a:endParaRPr lang="es-ES" sz="1600" b="1" dirty="0">
              <a:solidFill>
                <a:schemeClr val="accent6">
                  <a:lumMod val="75000"/>
                </a:schemeClr>
              </a:solidFill>
              <a:latin typeface="Arabic Typesetting" panose="03020402040406030203" pitchFamily="66" charset="-78"/>
              <a:ea typeface="Batang" panose="02030600000101010101" pitchFamily="18" charset="-127"/>
              <a:cs typeface="Arabic Typesetting" panose="03020402040406030203" pitchFamily="66" charset="-78"/>
            </a:endParaRPr>
          </a:p>
          <a:p>
            <a:pPr algn="ctr">
              <a:lnSpc>
                <a:spcPct val="107000"/>
              </a:lnSpc>
              <a:spcAft>
                <a:spcPts val="1500"/>
              </a:spcAft>
            </a:pPr>
            <a:r>
              <a:rPr lang="es-MX" sz="1600" dirty="0">
                <a:latin typeface="Arabic Typesetting" panose="03020402040406030203" pitchFamily="66" charset="-78"/>
                <a:ea typeface="Batang" panose="02030600000101010101" pitchFamily="18" charset="-127"/>
                <a:cs typeface="Arabic Typesetting" panose="03020402040406030203" pitchFamily="66" charset="-78"/>
              </a:rPr>
              <a:t>Establecer y ejecutar políticas para implementar un sistema integrado de regulación control y gestión del tránsito, transporte terrestre y seguridad vial, a través del uso de tecnología (sistema inteligente de manejo de tráfico), que permita la integración armoniosa de todos los entes demandantes de movilidad que redunde en mejorar la calidad de vida y la preservación del medio ambiente.</a:t>
            </a:r>
            <a:endParaRPr lang="es-ES" sz="1600" dirty="0">
              <a:latin typeface="Arabic Typesetting" panose="03020402040406030203" pitchFamily="66" charset="-78"/>
              <a:ea typeface="Batang" panose="02030600000101010101" pitchFamily="18" charset="-127"/>
              <a:cs typeface="Arabic Typesetting" panose="03020402040406030203" pitchFamily="66" charset="-78"/>
            </a:endParaRPr>
          </a:p>
          <a:p>
            <a:pPr algn="ctr"/>
            <a:r>
              <a:rPr lang="es-MX" sz="1600" b="1" dirty="0">
                <a:solidFill>
                  <a:schemeClr val="accent6">
                    <a:lumMod val="75000"/>
                  </a:schemeClr>
                </a:solidFill>
                <a:latin typeface="Arabic Typesetting" panose="03020402040406030203" pitchFamily="66" charset="-78"/>
                <a:ea typeface="Batang" panose="02030600000101010101" pitchFamily="18" charset="-127"/>
                <a:cs typeface="Arabic Typesetting" panose="03020402040406030203" pitchFamily="66" charset="-78"/>
              </a:rPr>
              <a:t>Visión</a:t>
            </a:r>
            <a:endParaRPr lang="es-ES" sz="1600" b="1" dirty="0">
              <a:solidFill>
                <a:schemeClr val="accent6">
                  <a:lumMod val="75000"/>
                </a:schemeClr>
              </a:solidFill>
              <a:latin typeface="Arabic Typesetting" panose="03020402040406030203" pitchFamily="66" charset="-78"/>
              <a:ea typeface="Batang" panose="02030600000101010101" pitchFamily="18" charset="-127"/>
              <a:cs typeface="Arabic Typesetting" panose="03020402040406030203" pitchFamily="66" charset="-78"/>
            </a:endParaRPr>
          </a:p>
          <a:p>
            <a:pPr algn="ctr">
              <a:lnSpc>
                <a:spcPct val="107000"/>
              </a:lnSpc>
              <a:spcAft>
                <a:spcPts val="1500"/>
              </a:spcAft>
            </a:pPr>
            <a:r>
              <a:rPr lang="es-MX" sz="1600" dirty="0">
                <a:latin typeface="Arabic Typesetting" panose="03020402040406030203" pitchFamily="66" charset="-78"/>
                <a:ea typeface="Batang" panose="02030600000101010101" pitchFamily="18" charset="-127"/>
                <a:cs typeface="Arabic Typesetting" panose="03020402040406030203" pitchFamily="66" charset="-78"/>
              </a:rPr>
              <a:t>Satisfacer la demanda de los servicios de forma sostenible logrando ser una empresa de referencia a nivel local y nacional, en los trabajos de mantenimiento, infraestructura, vialidad, ambiente y minería, sustentado en una alta competitividad, mediante una imagen empresarial destacada, manteniendo un personal altamente calificado, motivado y comprometido en sus objetivos de trabajo</a:t>
            </a:r>
            <a:r>
              <a:rPr lang="es-MX" dirty="0">
                <a:latin typeface="Batang" panose="02030600000101010101" pitchFamily="18" charset="-127"/>
                <a:ea typeface="Batang" panose="02030600000101010101" pitchFamily="18" charset="-127"/>
                <a:cs typeface="Open Sans"/>
              </a:rPr>
              <a:t>.</a:t>
            </a:r>
            <a:endParaRPr lang="es-ES"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20533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ángulo 42"/>
          <p:cNvSpPr/>
          <p:nvPr/>
        </p:nvSpPr>
        <p:spPr>
          <a:xfrm>
            <a:off x="131998" y="207974"/>
            <a:ext cx="5858508" cy="400110"/>
          </a:xfrm>
          <a:prstGeom prst="rect">
            <a:avLst/>
          </a:prstGeom>
          <a:noFill/>
        </p:spPr>
        <p:txBody>
          <a:bodyPr wrap="square" lIns="91440" tIns="45720" rIns="91440" bIns="45720">
            <a:spAutoFit/>
          </a:bodyPr>
          <a:lstStyle/>
          <a:p>
            <a:pPr algn="ctr"/>
            <a:r>
              <a:rPr lang="es-ES" sz="2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tang" panose="02030600000101010101" pitchFamily="18" charset="-127"/>
                <a:ea typeface="Batang" panose="02030600000101010101" pitchFamily="18" charset="-127"/>
              </a:rPr>
              <a:t>Organigrama de la estructura empresarial:</a:t>
            </a:r>
            <a:endParaRPr lang="es-ES" sz="2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tang" panose="02030600000101010101" pitchFamily="18" charset="-127"/>
              <a:ea typeface="Batang" panose="02030600000101010101" pitchFamily="18" charset="-127"/>
            </a:endParaRPr>
          </a:p>
        </p:txBody>
      </p:sp>
      <p:grpSp>
        <p:nvGrpSpPr>
          <p:cNvPr id="89" name="Grupo 88"/>
          <p:cNvGrpSpPr/>
          <p:nvPr/>
        </p:nvGrpSpPr>
        <p:grpSpPr>
          <a:xfrm>
            <a:off x="552130" y="824690"/>
            <a:ext cx="7751835" cy="3429258"/>
            <a:chOff x="194321" y="718672"/>
            <a:chExt cx="7751835" cy="3429258"/>
          </a:xfrm>
        </p:grpSpPr>
        <p:sp>
          <p:nvSpPr>
            <p:cNvPr id="36" name="Rectángulo redondeado 35"/>
            <p:cNvSpPr/>
            <p:nvPr/>
          </p:nvSpPr>
          <p:spPr>
            <a:xfrm>
              <a:off x="311144" y="2948826"/>
              <a:ext cx="1085513"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rPr>
                <a:t>Coordinador de Producción</a:t>
              </a:r>
              <a:endParaRPr lang="es-ES" sz="1000" dirty="0">
                <a:solidFill>
                  <a:schemeClr val="tx1"/>
                </a:solidFill>
              </a:endParaRPr>
            </a:p>
          </p:txBody>
        </p:sp>
        <p:sp>
          <p:nvSpPr>
            <p:cNvPr id="60" name="Rectángulo redondeado 59"/>
            <p:cNvSpPr/>
            <p:nvPr/>
          </p:nvSpPr>
          <p:spPr>
            <a:xfrm>
              <a:off x="7049786" y="2970744"/>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Compras Publicas</a:t>
              </a:r>
              <a:endParaRPr lang="es-ES" sz="1200" dirty="0">
                <a:solidFill>
                  <a:schemeClr val="tx1"/>
                </a:solidFill>
                <a:latin typeface="Aparajita" panose="020B0604020202020204" pitchFamily="34" charset="0"/>
                <a:cs typeface="Aparajita" panose="020B0604020202020204" pitchFamily="34" charset="0"/>
              </a:endParaRPr>
            </a:p>
          </p:txBody>
        </p:sp>
        <p:sp>
          <p:nvSpPr>
            <p:cNvPr id="69" name="Rectángulo redondeado 68"/>
            <p:cNvSpPr/>
            <p:nvPr/>
          </p:nvSpPr>
          <p:spPr>
            <a:xfrm>
              <a:off x="194321" y="3672559"/>
              <a:ext cx="854815" cy="475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smtClean="0">
                  <a:solidFill>
                    <a:schemeClr val="tx1"/>
                  </a:solidFill>
                  <a:latin typeface="Aparajita" panose="020B0604020202020204" pitchFamily="34" charset="0"/>
                  <a:cs typeface="Aparajita" panose="020B0604020202020204" pitchFamily="34" charset="0"/>
                </a:rPr>
                <a:t>Mantenimiento</a:t>
              </a:r>
              <a:endParaRPr lang="es-ES" sz="1000" dirty="0">
                <a:solidFill>
                  <a:schemeClr val="tx1"/>
                </a:solidFill>
                <a:latin typeface="Aparajita" panose="020B0604020202020204" pitchFamily="34" charset="0"/>
                <a:cs typeface="Aparajita" panose="020B0604020202020204" pitchFamily="34" charset="0"/>
              </a:endParaRPr>
            </a:p>
          </p:txBody>
        </p:sp>
        <p:grpSp>
          <p:nvGrpSpPr>
            <p:cNvPr id="88" name="Grupo 87"/>
            <p:cNvGrpSpPr/>
            <p:nvPr/>
          </p:nvGrpSpPr>
          <p:grpSpPr>
            <a:xfrm>
              <a:off x="640054" y="718672"/>
              <a:ext cx="7097367" cy="3429258"/>
              <a:chOff x="640054" y="718672"/>
              <a:chExt cx="7097367" cy="3429258"/>
            </a:xfrm>
          </p:grpSpPr>
          <p:sp>
            <p:nvSpPr>
              <p:cNvPr id="2" name="Rectángulo redondeado 1"/>
              <p:cNvSpPr/>
              <p:nvPr/>
            </p:nvSpPr>
            <p:spPr>
              <a:xfrm>
                <a:off x="3188864" y="718672"/>
                <a:ext cx="1696279" cy="337931"/>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Directorio</a:t>
                </a:r>
                <a:endParaRPr lang="es-ES" dirty="0">
                  <a:solidFill>
                    <a:schemeClr val="tx1"/>
                  </a:solidFill>
                </a:endParaRPr>
              </a:p>
            </p:txBody>
          </p:sp>
          <p:cxnSp>
            <p:nvCxnSpPr>
              <p:cNvPr id="4" name="Conector recto de flecha 3"/>
              <p:cNvCxnSpPr>
                <a:stCxn id="2" idx="2"/>
              </p:cNvCxnSpPr>
              <p:nvPr/>
            </p:nvCxnSpPr>
            <p:spPr>
              <a:xfrm flipH="1">
                <a:off x="4037002" y="1056603"/>
                <a:ext cx="2" cy="262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ángulo redondeado 4"/>
              <p:cNvSpPr/>
              <p:nvPr/>
            </p:nvSpPr>
            <p:spPr>
              <a:xfrm>
                <a:off x="3188862" y="1339468"/>
                <a:ext cx="1696279" cy="331305"/>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Gerencia General</a:t>
                </a:r>
                <a:endParaRPr lang="es-ES" sz="1200" dirty="0">
                  <a:solidFill>
                    <a:schemeClr val="tx1"/>
                  </a:solidFill>
                  <a:latin typeface="Aparajita" panose="020B0604020202020204" pitchFamily="34" charset="0"/>
                  <a:cs typeface="Aparajita" panose="020B0604020202020204" pitchFamily="34" charset="0"/>
                </a:endParaRPr>
              </a:p>
            </p:txBody>
          </p:sp>
          <p:cxnSp>
            <p:nvCxnSpPr>
              <p:cNvPr id="7" name="Conector recto de flecha 6"/>
              <p:cNvCxnSpPr>
                <a:stCxn id="5" idx="3"/>
              </p:cNvCxnSpPr>
              <p:nvPr/>
            </p:nvCxnSpPr>
            <p:spPr>
              <a:xfrm flipV="1">
                <a:off x="4885141" y="1505120"/>
                <a:ext cx="477079" cy="1"/>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5368453" y="1340879"/>
                <a:ext cx="1013791" cy="33130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Asistente</a:t>
                </a:r>
                <a:endParaRPr lang="es-ES" sz="1200" dirty="0">
                  <a:solidFill>
                    <a:schemeClr val="tx1"/>
                  </a:solidFill>
                  <a:latin typeface="Aparajita" panose="020B0604020202020204" pitchFamily="34" charset="0"/>
                  <a:cs typeface="Aparajita" panose="020B0604020202020204" pitchFamily="34" charset="0"/>
                </a:endParaRPr>
              </a:p>
            </p:txBody>
          </p:sp>
          <p:cxnSp>
            <p:nvCxnSpPr>
              <p:cNvPr id="12" name="Conector recto de flecha 11"/>
              <p:cNvCxnSpPr/>
              <p:nvPr/>
            </p:nvCxnSpPr>
            <p:spPr>
              <a:xfrm flipH="1">
                <a:off x="4037004" y="1670774"/>
                <a:ext cx="2" cy="262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0" name="Grupo 19"/>
              <p:cNvGrpSpPr/>
              <p:nvPr/>
            </p:nvGrpSpPr>
            <p:grpSpPr>
              <a:xfrm>
                <a:off x="1556860" y="1951035"/>
                <a:ext cx="5303070" cy="205759"/>
                <a:chOff x="3240157" y="2779644"/>
                <a:chExt cx="5227982" cy="261730"/>
              </a:xfrm>
            </p:grpSpPr>
            <p:cxnSp>
              <p:nvCxnSpPr>
                <p:cNvPr id="16" name="Conector recto 15"/>
                <p:cNvCxnSpPr/>
                <p:nvPr/>
              </p:nvCxnSpPr>
              <p:spPr>
                <a:xfrm>
                  <a:off x="3240157" y="2782957"/>
                  <a:ext cx="52279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3240157" y="2782957"/>
                  <a:ext cx="0" cy="258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5685184" y="2782957"/>
                  <a:ext cx="0" cy="258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8461514" y="2779644"/>
                  <a:ext cx="0" cy="258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Rectángulo redondeado 20"/>
              <p:cNvSpPr/>
              <p:nvPr/>
            </p:nvSpPr>
            <p:spPr>
              <a:xfrm>
                <a:off x="758416" y="2189746"/>
                <a:ext cx="1596887" cy="334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Dirección de Operación y Servicios</a:t>
                </a:r>
                <a:endParaRPr lang="es-ES" sz="1200" dirty="0">
                  <a:solidFill>
                    <a:schemeClr val="tx1"/>
                  </a:solidFill>
                  <a:latin typeface="Aparajita" panose="020B0604020202020204" pitchFamily="34" charset="0"/>
                  <a:cs typeface="Aparajita" panose="020B0604020202020204" pitchFamily="34" charset="0"/>
                </a:endParaRPr>
              </a:p>
            </p:txBody>
          </p:sp>
          <p:sp>
            <p:nvSpPr>
              <p:cNvPr id="26" name="Rectángulo redondeado 25"/>
              <p:cNvSpPr/>
              <p:nvPr/>
            </p:nvSpPr>
            <p:spPr>
              <a:xfrm>
                <a:off x="3240155" y="2174311"/>
                <a:ext cx="1596887" cy="334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Dirección Administrativa y Financiera</a:t>
                </a:r>
                <a:endParaRPr lang="es-ES" sz="1200" dirty="0">
                  <a:solidFill>
                    <a:schemeClr val="tx1"/>
                  </a:solidFill>
                  <a:latin typeface="Aparajita" panose="020B0604020202020204" pitchFamily="34" charset="0"/>
                  <a:cs typeface="Aparajita" panose="020B0604020202020204" pitchFamily="34" charset="0"/>
                </a:endParaRPr>
              </a:p>
            </p:txBody>
          </p:sp>
          <p:sp>
            <p:nvSpPr>
              <p:cNvPr id="27" name="Rectángulo redondeado 26"/>
              <p:cNvSpPr/>
              <p:nvPr/>
            </p:nvSpPr>
            <p:spPr>
              <a:xfrm>
                <a:off x="6140534" y="2174311"/>
                <a:ext cx="1596887" cy="334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Dirección de Asesoría Jurídica</a:t>
                </a:r>
                <a:endParaRPr lang="es-ES" sz="1200" dirty="0">
                  <a:solidFill>
                    <a:schemeClr val="tx1"/>
                  </a:solidFill>
                  <a:latin typeface="Aparajita" panose="020B0604020202020204" pitchFamily="34" charset="0"/>
                  <a:cs typeface="Aparajita" panose="020B0604020202020204" pitchFamily="34" charset="0"/>
                </a:endParaRPr>
              </a:p>
            </p:txBody>
          </p:sp>
          <p:grpSp>
            <p:nvGrpSpPr>
              <p:cNvPr id="31" name="Grupo 30"/>
              <p:cNvGrpSpPr/>
              <p:nvPr/>
            </p:nvGrpSpPr>
            <p:grpSpPr>
              <a:xfrm>
                <a:off x="973049" y="2524570"/>
                <a:ext cx="1170436" cy="402915"/>
                <a:chOff x="2213113" y="3414747"/>
                <a:chExt cx="1895061" cy="527773"/>
              </a:xfrm>
            </p:grpSpPr>
            <p:cxnSp>
              <p:nvCxnSpPr>
                <p:cNvPr id="25" name="Conector recto 24"/>
                <p:cNvCxnSpPr/>
                <p:nvPr/>
              </p:nvCxnSpPr>
              <p:spPr>
                <a:xfrm flipV="1">
                  <a:off x="2213113" y="3677478"/>
                  <a:ext cx="1895061"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p:nvPr/>
              </p:nvCxnSpPr>
              <p:spPr>
                <a:xfrm>
                  <a:off x="2213113" y="3677478"/>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a:off x="4108174" y="3684104"/>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3119040" y="3414747"/>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7" name="Grupo 36"/>
              <p:cNvGrpSpPr/>
              <p:nvPr/>
            </p:nvGrpSpPr>
            <p:grpSpPr>
              <a:xfrm>
                <a:off x="3061252" y="2527677"/>
                <a:ext cx="2093844" cy="426504"/>
                <a:chOff x="2213113" y="3414747"/>
                <a:chExt cx="1895061" cy="527773"/>
              </a:xfrm>
            </p:grpSpPr>
            <p:cxnSp>
              <p:nvCxnSpPr>
                <p:cNvPr id="38" name="Conector recto 37"/>
                <p:cNvCxnSpPr/>
                <p:nvPr/>
              </p:nvCxnSpPr>
              <p:spPr>
                <a:xfrm flipV="1">
                  <a:off x="2213113" y="3677478"/>
                  <a:ext cx="1895061"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2213113" y="3677478"/>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a:off x="4108174" y="3684104"/>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3119040" y="3414747"/>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2" name="Grupo 41"/>
              <p:cNvGrpSpPr/>
              <p:nvPr/>
            </p:nvGrpSpPr>
            <p:grpSpPr>
              <a:xfrm>
                <a:off x="6382244" y="2527676"/>
                <a:ext cx="1113466" cy="428551"/>
                <a:chOff x="2213113" y="3414747"/>
                <a:chExt cx="1895061" cy="527773"/>
              </a:xfrm>
            </p:grpSpPr>
            <p:cxnSp>
              <p:nvCxnSpPr>
                <p:cNvPr id="45" name="Conector recto 44"/>
                <p:cNvCxnSpPr/>
                <p:nvPr/>
              </p:nvCxnSpPr>
              <p:spPr>
                <a:xfrm flipV="1">
                  <a:off x="2213113" y="3677478"/>
                  <a:ext cx="1895061"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p:nvPr/>
              </p:nvCxnSpPr>
              <p:spPr>
                <a:xfrm>
                  <a:off x="2213113" y="3677478"/>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a:off x="4108174" y="3684104"/>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a:off x="3119040" y="3414747"/>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9" name="Rectángulo redondeado 48"/>
              <p:cNvSpPr/>
              <p:nvPr/>
            </p:nvSpPr>
            <p:spPr>
              <a:xfrm>
                <a:off x="1602958" y="2956227"/>
                <a:ext cx="971389"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Coordinador de Servicios</a:t>
                </a:r>
                <a:endParaRPr lang="es-ES" sz="1200" dirty="0">
                  <a:solidFill>
                    <a:schemeClr val="tx1"/>
                  </a:solidFill>
                  <a:latin typeface="Aparajita" panose="020B0604020202020204" pitchFamily="34" charset="0"/>
                  <a:cs typeface="Aparajita" panose="020B0604020202020204" pitchFamily="34" charset="0"/>
                </a:endParaRPr>
              </a:p>
            </p:txBody>
          </p:sp>
          <p:sp>
            <p:nvSpPr>
              <p:cNvPr id="50" name="Rectángulo redondeado 49"/>
              <p:cNvSpPr/>
              <p:nvPr/>
            </p:nvSpPr>
            <p:spPr>
              <a:xfrm>
                <a:off x="2716423" y="2970745"/>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smtClean="0">
                  <a:solidFill>
                    <a:schemeClr val="tx1"/>
                  </a:solidFill>
                  <a:latin typeface="Aparajita" panose="020B0604020202020204" pitchFamily="34" charset="0"/>
                  <a:cs typeface="Aparajita" panose="020B0604020202020204" pitchFamily="34" charset="0"/>
                </a:endParaRPr>
              </a:p>
              <a:p>
                <a:pPr algn="ctr"/>
                <a:r>
                  <a:rPr lang="es-ES" sz="1200" dirty="0" smtClean="0">
                    <a:solidFill>
                      <a:schemeClr val="tx1"/>
                    </a:solidFill>
                    <a:latin typeface="Aparajita" panose="020B0604020202020204" pitchFamily="34" charset="0"/>
                    <a:cs typeface="Aparajita" panose="020B0604020202020204" pitchFamily="34" charset="0"/>
                  </a:rPr>
                  <a:t>Contabilidad	</a:t>
                </a:r>
                <a:endParaRPr lang="es-ES" sz="1200" dirty="0">
                  <a:solidFill>
                    <a:schemeClr val="tx1"/>
                  </a:solidFill>
                  <a:latin typeface="Aparajita" panose="020B0604020202020204" pitchFamily="34" charset="0"/>
                  <a:cs typeface="Aparajita" panose="020B0604020202020204" pitchFamily="34" charset="0"/>
                </a:endParaRPr>
              </a:p>
            </p:txBody>
          </p:sp>
          <p:sp>
            <p:nvSpPr>
              <p:cNvPr id="51" name="Rectángulo redondeado 50"/>
              <p:cNvSpPr/>
              <p:nvPr/>
            </p:nvSpPr>
            <p:spPr>
              <a:xfrm>
                <a:off x="3744647" y="2991052"/>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TICS</a:t>
                </a:r>
                <a:endParaRPr lang="es-ES" sz="1200" dirty="0">
                  <a:solidFill>
                    <a:schemeClr val="tx1"/>
                  </a:solidFill>
                  <a:latin typeface="Aparajita" panose="020B0604020202020204" pitchFamily="34" charset="0"/>
                  <a:cs typeface="Aparajita" panose="020B0604020202020204" pitchFamily="34" charset="0"/>
                </a:endParaRPr>
              </a:p>
            </p:txBody>
          </p:sp>
          <p:sp>
            <p:nvSpPr>
              <p:cNvPr id="52" name="Rectángulo redondeado 51"/>
              <p:cNvSpPr/>
              <p:nvPr/>
            </p:nvSpPr>
            <p:spPr>
              <a:xfrm>
                <a:off x="4741604" y="2991052"/>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Bodega</a:t>
                </a:r>
                <a:endParaRPr lang="es-ES" sz="1200" dirty="0">
                  <a:solidFill>
                    <a:schemeClr val="tx1"/>
                  </a:solidFill>
                  <a:latin typeface="Aparajita" panose="020B0604020202020204" pitchFamily="34" charset="0"/>
                  <a:cs typeface="Aparajita" panose="020B0604020202020204" pitchFamily="34" charset="0"/>
                </a:endParaRPr>
              </a:p>
            </p:txBody>
          </p:sp>
          <p:cxnSp>
            <p:nvCxnSpPr>
              <p:cNvPr id="54" name="Conector recto de flecha 53"/>
              <p:cNvCxnSpPr/>
              <p:nvPr/>
            </p:nvCxnSpPr>
            <p:spPr>
              <a:xfrm>
                <a:off x="4062206" y="2730203"/>
                <a:ext cx="0" cy="24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ángulo redondeado 58"/>
              <p:cNvSpPr/>
              <p:nvPr/>
            </p:nvSpPr>
            <p:spPr>
              <a:xfrm>
                <a:off x="6052829" y="2991051"/>
                <a:ext cx="896370" cy="364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Talento Humano</a:t>
                </a:r>
                <a:endParaRPr lang="es-ES" sz="1200" dirty="0">
                  <a:solidFill>
                    <a:schemeClr val="tx1"/>
                  </a:solidFill>
                  <a:latin typeface="Aparajita" panose="020B0604020202020204" pitchFamily="34" charset="0"/>
                  <a:cs typeface="Aparajita" panose="020B0604020202020204" pitchFamily="34" charset="0"/>
                </a:endParaRPr>
              </a:p>
            </p:txBody>
          </p:sp>
          <p:grpSp>
            <p:nvGrpSpPr>
              <p:cNvPr id="61" name="Grupo 60"/>
              <p:cNvGrpSpPr/>
              <p:nvPr/>
            </p:nvGrpSpPr>
            <p:grpSpPr>
              <a:xfrm>
                <a:off x="640054" y="3320664"/>
                <a:ext cx="665987" cy="339543"/>
                <a:chOff x="2213113" y="3414747"/>
                <a:chExt cx="1895061" cy="527773"/>
              </a:xfrm>
            </p:grpSpPr>
            <p:cxnSp>
              <p:nvCxnSpPr>
                <p:cNvPr id="62" name="Conector recto 61"/>
                <p:cNvCxnSpPr/>
                <p:nvPr/>
              </p:nvCxnSpPr>
              <p:spPr>
                <a:xfrm flipV="1">
                  <a:off x="2213113" y="3677478"/>
                  <a:ext cx="1895061" cy="6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p:nvPr/>
              </p:nvCxnSpPr>
              <p:spPr>
                <a:xfrm>
                  <a:off x="2213113" y="3677478"/>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a:off x="4108174" y="3684104"/>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recto de flecha 64"/>
                <p:cNvCxnSpPr/>
                <p:nvPr/>
              </p:nvCxnSpPr>
              <p:spPr>
                <a:xfrm>
                  <a:off x="3119040" y="3414747"/>
                  <a:ext cx="0" cy="258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0" name="Rectángulo redondeado 69"/>
              <p:cNvSpPr/>
              <p:nvPr/>
            </p:nvSpPr>
            <p:spPr>
              <a:xfrm>
                <a:off x="1119333" y="3664470"/>
                <a:ext cx="726720" cy="483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Control de calidad</a:t>
                </a:r>
                <a:endParaRPr lang="es-ES" sz="1200" dirty="0">
                  <a:solidFill>
                    <a:schemeClr val="tx1"/>
                  </a:solidFill>
                  <a:latin typeface="Aparajita" panose="020B0604020202020204" pitchFamily="34" charset="0"/>
                  <a:cs typeface="Aparajita" panose="020B0604020202020204" pitchFamily="34" charset="0"/>
                </a:endParaRPr>
              </a:p>
            </p:txBody>
          </p:sp>
          <p:cxnSp>
            <p:nvCxnSpPr>
              <p:cNvPr id="83" name="Conector recto de flecha 82"/>
              <p:cNvCxnSpPr/>
              <p:nvPr/>
            </p:nvCxnSpPr>
            <p:spPr>
              <a:xfrm flipH="1">
                <a:off x="2264402" y="3320664"/>
                <a:ext cx="2608" cy="33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Rectángulo redondeado 83"/>
              <p:cNvSpPr/>
              <p:nvPr/>
            </p:nvSpPr>
            <p:spPr>
              <a:xfrm>
                <a:off x="1957561" y="3655944"/>
                <a:ext cx="1346355" cy="491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latin typeface="Aparajita" panose="020B0604020202020204" pitchFamily="34" charset="0"/>
                    <a:cs typeface="Aparajita" panose="020B0604020202020204" pitchFamily="34" charset="0"/>
                  </a:rPr>
                  <a:t>Comercialización</a:t>
                </a:r>
                <a:endParaRPr lang="es-ES" sz="1200" dirty="0">
                  <a:solidFill>
                    <a:schemeClr val="tx1"/>
                  </a:solidFill>
                  <a:latin typeface="Aparajita" panose="020B0604020202020204" pitchFamily="34" charset="0"/>
                  <a:cs typeface="Aparajita" panose="020B0604020202020204" pitchFamily="34" charset="0"/>
                </a:endParaRPr>
              </a:p>
            </p:txBody>
          </p:sp>
        </p:grpSp>
      </p:grpSp>
    </p:spTree>
    <p:extLst>
      <p:ext uri="{BB962C8B-B14F-4D97-AF65-F5344CB8AC3E}">
        <p14:creationId xmlns:p14="http://schemas.microsoft.com/office/powerpoint/2010/main" val="1594087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40376" y="2110085"/>
            <a:ext cx="6263253" cy="923330"/>
          </a:xfrm>
          <a:prstGeom prst="rect">
            <a:avLst/>
          </a:prstGeom>
          <a:noFill/>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CONTRATOS 2020</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011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Imagen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19" y="2358066"/>
            <a:ext cx="1641337" cy="21893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1" name="Imagen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540" y="2548730"/>
            <a:ext cx="1520278" cy="2028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49" name="Imagen 20" descr="No hay ninguna descripción de la foto disponible."/>
          <p:cNvPicPr>
            <a:picLocks noChangeAspect="1" noChangeArrowheads="1"/>
          </p:cNvPicPr>
          <p:nvPr/>
        </p:nvPicPr>
        <p:blipFill>
          <a:blip r:embed="rId4">
            <a:extLst>
              <a:ext uri="{28A0092B-C50C-407E-A947-70E740481C1C}">
                <a14:useLocalDpi xmlns:a14="http://schemas.microsoft.com/office/drawing/2010/main" val="0"/>
              </a:ext>
            </a:extLst>
          </a:blip>
          <a:srcRect l="2" r="-497" b="14964"/>
          <a:stretch>
            <a:fillRect/>
          </a:stretch>
        </p:blipFill>
        <p:spPr bwMode="auto">
          <a:xfrm>
            <a:off x="2660208" y="2563812"/>
            <a:ext cx="2006600" cy="19986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0" name="Imagen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550" y="2533650"/>
            <a:ext cx="1520825" cy="2028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405279" y="253102"/>
            <a:ext cx="463826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s-ES" altLang="es-ES" b="1"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MANTENIMIENTO VIAL EN LA COMUNIDAD DE UZHUPUD, PARROQUIA CHICAN, CANTON PAUTE, PROVINCIA DEL AZUAY</a:t>
            </a:r>
          </a:p>
          <a:p>
            <a:pPr marL="0" marR="0" lvl="0" indent="0" algn="ctr" defTabSz="914400" rtl="0" eaLnBrk="0" fontAlgn="base" latinLnBrk="0" hangingPunct="0">
              <a:lnSpc>
                <a:spcPct val="100000"/>
              </a:lnSpc>
              <a:spcBef>
                <a:spcPct val="0"/>
              </a:spcBef>
              <a:spcAft>
                <a:spcPct val="0"/>
              </a:spcAft>
              <a:buClrTx/>
              <a:buSzTx/>
              <a:tabLst/>
            </a:pP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Firma del contrato: 27/12/2019</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Fecha de inicio de trabajos: </a:t>
            </a: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27/12/2019</a:t>
            </a:r>
            <a:endPar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Plazo de ejecución: 30 días.</a:t>
            </a:r>
            <a:endParaRPr lang="es-ES" altLang="es-ES" dirty="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endParaRP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Fecha de terminación de la obra:25/01/2020</a:t>
            </a:r>
          </a:p>
          <a:p>
            <a:pPr marL="285750" marR="0" lvl="0" indent="-285750" algn="l"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s-ES" altLang="es-ES" b="0" i="0" u="none" strike="noStrike" cap="none" normalizeH="0" baseline="0" dirty="0" smtClean="0">
                <a:ln>
                  <a:noFill/>
                </a:ln>
                <a:solidFill>
                  <a:schemeClr val="bg2"/>
                </a:solidFill>
                <a:effectLst/>
                <a:latin typeface="Arabic Typesetting" panose="03020402040406030203" pitchFamily="66" charset="-78"/>
                <a:ea typeface="Batang" panose="02030600000101010101" pitchFamily="18" charset="-127"/>
                <a:cs typeface="Arabic Typesetting" panose="03020402040406030203" pitchFamily="66" charset="-78"/>
              </a:rPr>
              <a:t>Monto del contrato: 12.068,60 </a:t>
            </a:r>
          </a:p>
          <a:p>
            <a:pPr marL="285750" indent="-285750" eaLnBrk="0" fontAlgn="base" hangingPunct="0">
              <a:spcBef>
                <a:spcPct val="0"/>
              </a:spcBef>
              <a:spcAft>
                <a:spcPct val="0"/>
              </a:spcAft>
              <a:buClrTx/>
              <a:buFont typeface="Courier New" panose="02070309020205020404" pitchFamily="49" charset="0"/>
              <a:buChar char="o"/>
            </a:pPr>
            <a:r>
              <a:rPr lang="es-ES" dirty="0" smtClean="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rPr>
              <a:t>Monto </a:t>
            </a:r>
            <a:r>
              <a:rPr lang="es-ES" dirty="0">
                <a:solidFill>
                  <a:schemeClr val="bg2"/>
                </a:solidFill>
                <a:latin typeface="Arabic Typesetting" panose="03020402040406030203" pitchFamily="66" charset="-78"/>
                <a:ea typeface="Batang" panose="02030600000101010101" pitchFamily="18" charset="-127"/>
                <a:cs typeface="Arabic Typesetting" panose="03020402040406030203" pitchFamily="66" charset="-78"/>
              </a:rPr>
              <a:t>ejecutado 12.068,04</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s-ES" altLang="es-ES" sz="1200" b="0" i="0" u="none" strike="noStrike" cap="none" normalizeH="0" baseline="0" dirty="0" smtClean="0">
              <a:ln>
                <a:noFill/>
              </a:ln>
              <a:solidFill>
                <a:schemeClr val="bg2"/>
              </a:solidFill>
              <a:effectLst/>
              <a:latin typeface="Batang" panose="02030600000101010101" pitchFamily="18" charset="-127"/>
              <a:ea typeface="Batang" panose="02030600000101010101" pitchFamily="18" charset="-12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7"/>
          <p:cNvSpPr>
            <a:spLocks noChangeArrowheads="1"/>
          </p:cNvSpPr>
          <p:nvPr/>
        </p:nvSpPr>
        <p:spPr bwMode="auto">
          <a:xfrm>
            <a:off x="152400" y="478795"/>
            <a:ext cx="2295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100" b="0" i="0" u="none" strike="noStrike" cap="none" normalizeH="0" baseline="0" dirty="0" smtClean="0">
                <a:ln>
                  <a:noFill/>
                </a:ln>
                <a:solidFill>
                  <a:schemeClr val="tx1"/>
                </a:solidFill>
                <a:effectLst/>
                <a:latin typeface="Bookman Old Style" panose="02050604050505020204" pitchFamily="18" charset="0"/>
                <a:ea typeface="Calibri" panose="020F0502020204030204" pitchFamily="34" charset="0"/>
              </a:rPr>
              <a:t> </a:t>
            </a:r>
            <a:endParaRPr kumimoji="0" lang="es-ES" altLang="es-ES" sz="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3333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4800" y="286891"/>
            <a:ext cx="4572000" cy="2431435"/>
          </a:xfrm>
          <a:prstGeom prst="rect">
            <a:avLst/>
          </a:prstGeom>
        </p:spPr>
        <p:txBody>
          <a:bodyPr>
            <a:spAutoFit/>
          </a:bodyPr>
          <a:lstStyle/>
          <a:p>
            <a:pPr lvl="0" algn="ctr">
              <a:spcAft>
                <a:spcPts val="800"/>
              </a:spcAft>
            </a:pPr>
            <a:r>
              <a:rPr lang="es-ES" b="1" dirty="0">
                <a:latin typeface="Arabic Typesetting" panose="03020402040406030203" pitchFamily="66" charset="-78"/>
                <a:ea typeface="Batang" panose="02030600000101010101" pitchFamily="18" charset="-127"/>
                <a:cs typeface="Arabic Typesetting" panose="03020402040406030203" pitchFamily="66" charset="-78"/>
              </a:rPr>
              <a:t>MANTENIMIENTO VIAL DE VARIAS VIAS DE LA PARROQUIA EL CABO, CANTON PAUTE, PROVINCIA DEL </a:t>
            </a:r>
            <a:r>
              <a:rPr lang="es-ES" b="1" dirty="0" smtClean="0">
                <a:latin typeface="Arabic Typesetting" panose="03020402040406030203" pitchFamily="66" charset="-78"/>
                <a:ea typeface="Batang" panose="02030600000101010101" pitchFamily="18" charset="-127"/>
                <a:cs typeface="Arabic Typesetting" panose="03020402040406030203" pitchFamily="66" charset="-78"/>
              </a:rPr>
              <a:t>AZUAY</a:t>
            </a:r>
            <a:endParaRPr lang="es-ES" dirty="0">
              <a:latin typeface="Arabic Typesetting" panose="03020402040406030203" pitchFamily="66" charset="-78"/>
              <a:ea typeface="Batang" panose="02030600000101010101" pitchFamily="18" charset="-127"/>
              <a:cs typeface="Arabic Typesetting" panose="03020402040406030203" pitchFamily="66" charset="-78"/>
            </a:endParaRPr>
          </a:p>
          <a:p>
            <a:pPr marL="285750" indent="-285750" algn="just">
              <a:spcAft>
                <a:spcPts val="800"/>
              </a:spcAft>
              <a:buFont typeface="Courier New" panose="02070309020205020404" pitchFamily="49" charset="0"/>
              <a:buChar char="o"/>
            </a:pPr>
            <a:r>
              <a:rPr lang="es-ES" dirty="0">
                <a:latin typeface="Arabic Typesetting" panose="03020402040406030203" pitchFamily="66" charset="-78"/>
                <a:ea typeface="Batang" panose="02030600000101010101" pitchFamily="18" charset="-127"/>
                <a:cs typeface="Arabic Typesetting" panose="03020402040406030203" pitchFamily="66" charset="-78"/>
              </a:rPr>
              <a:t>Firma del contrato: </a:t>
            </a: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26/12/2019</a:t>
            </a:r>
          </a:p>
          <a:p>
            <a:pPr marL="285750" indent="-285750" algn="just">
              <a:spcAft>
                <a:spcPts val="800"/>
              </a:spcAft>
              <a:buFont typeface="Courier New" panose="02070309020205020404" pitchFamily="49" charset="0"/>
              <a:buChar char="o"/>
            </a:pPr>
            <a:r>
              <a:rPr lang="es-ES" dirty="0" smtClean="0">
                <a:latin typeface="Arabic Typesetting" panose="03020402040406030203" pitchFamily="66" charset="-78"/>
                <a:ea typeface="Batang" panose="02030600000101010101" pitchFamily="18" charset="-127"/>
                <a:cs typeface="Arabic Typesetting" panose="03020402040406030203" pitchFamily="66" charset="-78"/>
              </a:rPr>
              <a:t>Fecha </a:t>
            </a:r>
            <a:r>
              <a:rPr lang="es-ES" dirty="0">
                <a:latin typeface="Arabic Typesetting" panose="03020402040406030203" pitchFamily="66" charset="-78"/>
                <a:ea typeface="Batang" panose="02030600000101010101" pitchFamily="18" charset="-127"/>
                <a:cs typeface="Arabic Typesetting" panose="03020402040406030203" pitchFamily="66" charset="-78"/>
              </a:rPr>
              <a:t>de inicio de trabajos: 07/01/2020</a:t>
            </a:r>
          </a:p>
          <a:p>
            <a:pPr marL="285750" indent="-285750" algn="just">
              <a:spcAft>
                <a:spcPts val="800"/>
              </a:spcAft>
              <a:buFont typeface="Courier New" panose="02070309020205020404" pitchFamily="49" charset="0"/>
              <a:buChar char="o"/>
              <a:tabLst>
                <a:tab pos="2143125" algn="l"/>
                <a:tab pos="2257425" algn="l"/>
              </a:tabLst>
            </a:pPr>
            <a:r>
              <a:rPr lang="es-ES" dirty="0">
                <a:latin typeface="Arabic Typesetting" panose="03020402040406030203" pitchFamily="66" charset="-78"/>
                <a:ea typeface="Batang" panose="02030600000101010101" pitchFamily="18" charset="-127"/>
                <a:cs typeface="Arabic Typesetting" panose="03020402040406030203" pitchFamily="66" charset="-78"/>
              </a:rPr>
              <a:t>Plazo de ejecución: 45 días.	</a:t>
            </a:r>
          </a:p>
          <a:p>
            <a:pPr marL="285750" indent="-285750" algn="just">
              <a:spcAft>
                <a:spcPts val="800"/>
              </a:spcAft>
              <a:buFont typeface="Courier New" panose="02070309020205020404" pitchFamily="49" charset="0"/>
              <a:buChar char="o"/>
            </a:pPr>
            <a:r>
              <a:rPr lang="es-ES" dirty="0">
                <a:latin typeface="Arabic Typesetting" panose="03020402040406030203" pitchFamily="66" charset="-78"/>
                <a:ea typeface="Batang" panose="02030600000101010101" pitchFamily="18" charset="-127"/>
                <a:cs typeface="Arabic Typesetting" panose="03020402040406030203" pitchFamily="66" charset="-78"/>
              </a:rPr>
              <a:t>Fecha de terminación de la obra: 20/02/2020</a:t>
            </a:r>
          </a:p>
          <a:p>
            <a:pPr marL="285750" indent="-285750" algn="just">
              <a:spcAft>
                <a:spcPts val="800"/>
              </a:spcAft>
              <a:buFont typeface="Courier New" panose="02070309020205020404" pitchFamily="49" charset="0"/>
              <a:buChar char="o"/>
            </a:pPr>
            <a:r>
              <a:rPr lang="es-ES" dirty="0">
                <a:latin typeface="Arabic Typesetting" panose="03020402040406030203" pitchFamily="66" charset="-78"/>
                <a:ea typeface="Batang" panose="02030600000101010101" pitchFamily="18" charset="-127"/>
                <a:cs typeface="Arabic Typesetting" panose="03020402040406030203" pitchFamily="66" charset="-78"/>
              </a:rPr>
              <a:t>Monto del contrato: 23.162,25 </a:t>
            </a:r>
          </a:p>
          <a:p>
            <a:pPr marL="285750" indent="-285750">
              <a:buFont typeface="Courier New" panose="02070309020205020404" pitchFamily="49" charset="0"/>
              <a:buChar char="o"/>
            </a:pPr>
            <a:r>
              <a:rPr lang="es-ES" dirty="0">
                <a:latin typeface="Arabic Typesetting" panose="03020402040406030203" pitchFamily="66" charset="-78"/>
                <a:ea typeface="Batang" panose="02030600000101010101" pitchFamily="18" charset="-127"/>
                <a:cs typeface="Arabic Typesetting" panose="03020402040406030203" pitchFamily="66" charset="-78"/>
              </a:rPr>
              <a:t>Monto ejecutado: 23.161,43</a:t>
            </a:r>
          </a:p>
        </p:txBody>
      </p:sp>
      <p:pic>
        <p:nvPicPr>
          <p:cNvPr id="4" name="Imagen 3">
            <a:extLst>
              <a:ext uri="{FF2B5EF4-FFF2-40B4-BE49-F238E27FC236}">
                <a16:creationId xmlns:a16="http://schemas.microsoft.com/office/drawing/2014/main" id="{0036B4FB-8F41-4A78-96D3-7FDAB49162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93985" y="1653028"/>
            <a:ext cx="1495882" cy="2130595"/>
          </a:xfrm>
          <a:prstGeom prst="rect">
            <a:avLst/>
          </a:prstGeom>
          <a:ln>
            <a:noFill/>
          </a:ln>
          <a:effectLst>
            <a:outerShdw blurRad="190500" algn="tl" rotWithShape="0">
              <a:srgbClr val="000000">
                <a:alpha val="70000"/>
              </a:srgbClr>
            </a:outerShdw>
          </a:effectLst>
        </p:spPr>
      </p:pic>
      <p:pic>
        <p:nvPicPr>
          <p:cNvPr id="5" name="Imagen 4">
            <a:extLst>
              <a:ext uri="{FF2B5EF4-FFF2-40B4-BE49-F238E27FC236}">
                <a16:creationId xmlns:a16="http://schemas.microsoft.com/office/drawing/2014/main" id="{DB50F402-F3D6-4769-A218-BBC7931F9B1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46123" y="2822713"/>
            <a:ext cx="2179983" cy="1714526"/>
          </a:xfrm>
          <a:prstGeom prst="rect">
            <a:avLst/>
          </a:prstGeom>
          <a:ln>
            <a:noFill/>
          </a:ln>
          <a:effectLst>
            <a:outerShdw blurRad="190500" algn="tl" rotWithShape="0">
              <a:srgbClr val="000000">
                <a:alpha val="70000"/>
              </a:srgbClr>
            </a:outerShdw>
          </a:effectLst>
        </p:spPr>
      </p:pic>
      <p:pic>
        <p:nvPicPr>
          <p:cNvPr id="6" name="Imagen 5">
            <a:extLst>
              <a:ext uri="{FF2B5EF4-FFF2-40B4-BE49-F238E27FC236}">
                <a16:creationId xmlns:a16="http://schemas.microsoft.com/office/drawing/2014/main" id="{B02F63F8-1ED5-457A-91CE-DBA86F300CA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344579" y="2822713"/>
            <a:ext cx="1830933" cy="1868556"/>
          </a:xfrm>
          <a:prstGeom prst="rect">
            <a:avLst/>
          </a:prstGeom>
          <a:ln>
            <a:noFill/>
          </a:ln>
          <a:effectLst>
            <a:outerShdw blurRad="190500" algn="tl" rotWithShape="0">
              <a:srgbClr val="000000">
                <a:alpha val="70000"/>
              </a:srgbClr>
            </a:outerShdw>
          </a:effectLst>
        </p:spPr>
      </p:pic>
      <p:pic>
        <p:nvPicPr>
          <p:cNvPr id="7" name="Imagen 6">
            <a:extLst>
              <a:ext uri="{FF2B5EF4-FFF2-40B4-BE49-F238E27FC236}">
                <a16:creationId xmlns:a16="http://schemas.microsoft.com/office/drawing/2014/main" id="{EE74B087-273C-4D3E-8323-64A4FBC5196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189126" y="735496"/>
            <a:ext cx="1701465" cy="18795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9601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35286" y="2110922"/>
            <a:ext cx="4572000" cy="2584938"/>
          </a:xfrm>
          <a:prstGeom prst="rect">
            <a:avLst/>
          </a:prstGeom>
        </p:spPr>
        <p:txBody>
          <a:bodyPr>
            <a:spAutoFit/>
          </a:bodyPr>
          <a:lstStyle/>
          <a:p>
            <a:pPr lvl="0" algn="r">
              <a:lnSpc>
                <a:spcPct val="107000"/>
              </a:lnSpc>
              <a:spcAft>
                <a:spcPts val="800"/>
              </a:spcAft>
            </a:pPr>
            <a:r>
              <a:rPr lang="es-ES" b="1" dirty="0">
                <a:solidFill>
                  <a:schemeClr val="bg2"/>
                </a:solidFill>
                <a:latin typeface="Arabic Typesetting" panose="03020402040406030203" pitchFamily="66" charset="-78"/>
                <a:ea typeface="Open Sans"/>
                <a:cs typeface="Arabic Typesetting" panose="03020402040406030203" pitchFamily="66" charset="-78"/>
              </a:rPr>
              <a:t>OBRAS DE MANTENIMIENTO VIAL EN EL CANTON PAUTE, PROVINCIA DEL </a:t>
            </a:r>
            <a:r>
              <a:rPr lang="es-ES" b="1" dirty="0" smtClean="0">
                <a:solidFill>
                  <a:schemeClr val="bg2"/>
                </a:solidFill>
                <a:latin typeface="Arabic Typesetting" panose="03020402040406030203" pitchFamily="66" charset="-78"/>
                <a:ea typeface="Open Sans"/>
                <a:cs typeface="Arabic Typesetting" panose="03020402040406030203" pitchFamily="66" charset="-78"/>
              </a:rPr>
              <a:t>AZUAY</a:t>
            </a:r>
            <a:endParaRPr lang="es-ES" b="1"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Firma del contrato:13/01/2020</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Fecha de inicio de trabajos: 13/01/2020</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Plazo de ejecución: 60 días.</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Fecha de terminación de la obra:19/03/2020</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Monto del contrato 77.080,32</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a:p>
            <a:pPr marL="285750" indent="-285750" algn="r">
              <a:lnSpc>
                <a:spcPct val="107000"/>
              </a:lnSpc>
              <a:spcAft>
                <a:spcPts val="800"/>
              </a:spcAft>
              <a:buFont typeface="Courier New" panose="02070309020205020404" pitchFamily="49" charset="0"/>
              <a:buChar char="o"/>
            </a:pPr>
            <a:r>
              <a:rPr lang="es-ES" dirty="0">
                <a:solidFill>
                  <a:schemeClr val="bg2"/>
                </a:solidFill>
                <a:latin typeface="Arabic Typesetting" panose="03020402040406030203" pitchFamily="66" charset="-78"/>
                <a:ea typeface="Open Sans"/>
                <a:cs typeface="Arabic Typesetting" panose="03020402040406030203" pitchFamily="66" charset="-78"/>
              </a:rPr>
              <a:t>Monto ejecutado 77.080,32      </a:t>
            </a:r>
            <a:r>
              <a:rPr lang="es-ES" sz="1600" dirty="0">
                <a:solidFill>
                  <a:schemeClr val="bg2"/>
                </a:solidFill>
                <a:latin typeface="Arabic Typesetting" panose="03020402040406030203" pitchFamily="66" charset="-78"/>
                <a:ea typeface="Open Sans"/>
                <a:cs typeface="Arabic Typesetting" panose="03020402040406030203" pitchFamily="66" charset="-78"/>
              </a:rPr>
              <a:t>                 </a:t>
            </a:r>
            <a:endParaRPr lang="es-ES" dirty="0">
              <a:solidFill>
                <a:schemeClr val="bg2"/>
              </a:solidFill>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6" name="Imagen 5">
            <a:extLst>
              <a:ext uri="{FF2B5EF4-FFF2-40B4-BE49-F238E27FC236}">
                <a16:creationId xmlns:a16="http://schemas.microsoft.com/office/drawing/2014/main" id="{602D0C5C-D110-4AE9-9382-741BA2C8E67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6711" y="1681990"/>
            <a:ext cx="2201517" cy="1604755"/>
          </a:xfrm>
          <a:prstGeom prst="rect">
            <a:avLst/>
          </a:prstGeom>
          <a:ln>
            <a:noFill/>
          </a:ln>
          <a:effectLst>
            <a:outerShdw blurRad="190500" algn="tl" rotWithShape="0">
              <a:srgbClr val="000000">
                <a:alpha val="70000"/>
              </a:srgbClr>
            </a:outerShdw>
          </a:effectLst>
        </p:spPr>
      </p:pic>
      <p:pic>
        <p:nvPicPr>
          <p:cNvPr id="7" name="Imagen 6">
            <a:extLst>
              <a:ext uri="{FF2B5EF4-FFF2-40B4-BE49-F238E27FC236}">
                <a16:creationId xmlns:a16="http://schemas.microsoft.com/office/drawing/2014/main" id="{45E974D4-8DC9-41F4-8FFC-124F80D841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42787" y="532543"/>
            <a:ext cx="1948484" cy="1578379"/>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F6159EE4-39D8-4ACF-916E-28614875DF93}"/>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156171" y="3124555"/>
            <a:ext cx="2197707" cy="1707653"/>
          </a:xfrm>
          <a:prstGeom prst="rect">
            <a:avLst/>
          </a:prstGeom>
          <a:ln>
            <a:noFill/>
          </a:ln>
          <a:effectLst>
            <a:outerShdw blurRad="190500" algn="tl" rotWithShape="0">
              <a:srgbClr val="000000">
                <a:alpha val="70000"/>
              </a:srgbClr>
            </a:outerShdw>
          </a:effectLst>
        </p:spPr>
      </p:pic>
      <p:pic>
        <p:nvPicPr>
          <p:cNvPr id="9" name="Imagen 8">
            <a:extLst>
              <a:ext uri="{FF2B5EF4-FFF2-40B4-BE49-F238E27FC236}">
                <a16:creationId xmlns:a16="http://schemas.microsoft.com/office/drawing/2014/main" id="{723E9063-5999-42D5-BADB-19A539FB2B78}"/>
              </a:ext>
            </a:extLst>
          </p:cNvPr>
          <p:cNvPicPr/>
          <p:nvPr/>
        </p:nvPicPr>
        <p:blipFill>
          <a:blip r:embed="rId5"/>
          <a:stretch>
            <a:fillRect/>
          </a:stretch>
        </p:blipFill>
        <p:spPr>
          <a:xfrm>
            <a:off x="4978591" y="532543"/>
            <a:ext cx="2049117" cy="15442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18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30683" y="1161527"/>
            <a:ext cx="4572000" cy="2551981"/>
          </a:xfrm>
          <a:prstGeom prst="rect">
            <a:avLst/>
          </a:prstGeom>
        </p:spPr>
        <p:txBody>
          <a:bodyPr>
            <a:spAutoFit/>
          </a:bodyPr>
          <a:lstStyle/>
          <a:p>
            <a:pPr lvl="0" algn="ctr">
              <a:lnSpc>
                <a:spcPct val="107000"/>
              </a:lnSpc>
              <a:spcAft>
                <a:spcPts val="800"/>
              </a:spcAft>
            </a:pPr>
            <a:r>
              <a:rPr lang="es-ES" b="1" dirty="0" smtClean="0">
                <a:latin typeface="Arabic Typesetting" panose="03020402040406030203" pitchFamily="66" charset="-78"/>
                <a:ea typeface="Open Sans"/>
                <a:cs typeface="Arabic Typesetting" panose="03020402040406030203" pitchFamily="66" charset="-78"/>
              </a:rPr>
              <a:t>MANTENIMIENTO EN </a:t>
            </a:r>
            <a:r>
              <a:rPr lang="es-ES" b="1" dirty="0">
                <a:latin typeface="Arabic Typesetting" panose="03020402040406030203" pitchFamily="66" charset="-78"/>
                <a:ea typeface="Open Sans"/>
                <a:cs typeface="Arabic Typesetting" panose="03020402040406030203" pitchFamily="66" charset="-78"/>
              </a:rPr>
              <a:t>VIAS DE LASTRE DEL CANTON PAUTE, PROVINCIA DEL </a:t>
            </a:r>
            <a:r>
              <a:rPr lang="es-ES" b="1" dirty="0" smtClean="0">
                <a:latin typeface="Arabic Typesetting" panose="03020402040406030203" pitchFamily="66" charset="-78"/>
                <a:ea typeface="Open Sans"/>
                <a:cs typeface="Arabic Typesetting" panose="03020402040406030203" pitchFamily="66" charset="-78"/>
              </a:rPr>
              <a:t>AZUAY</a:t>
            </a:r>
          </a:p>
          <a:p>
            <a:pPr lvl="0" algn="ctr">
              <a:lnSpc>
                <a:spcPct val="107000"/>
              </a:lnSpc>
              <a:spcAft>
                <a:spcPts val="800"/>
              </a:spcAft>
            </a:pP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a:latin typeface="Arabic Typesetting" panose="03020402040406030203" pitchFamily="66" charset="-78"/>
                <a:ea typeface="Open Sans"/>
                <a:cs typeface="Arabic Typesetting" panose="03020402040406030203" pitchFamily="66" charset="-78"/>
              </a:rPr>
              <a:t>Firma del contrato:23/07/2020</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a:latin typeface="Arabic Typesetting" panose="03020402040406030203" pitchFamily="66" charset="-78"/>
                <a:ea typeface="Open Sans"/>
                <a:cs typeface="Arabic Typesetting" panose="03020402040406030203" pitchFamily="66" charset="-78"/>
              </a:rPr>
              <a:t>Fecha de inicio de trabajos: 02/09/2020</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a:latin typeface="Arabic Typesetting" panose="03020402040406030203" pitchFamily="66" charset="-78"/>
                <a:ea typeface="Open Sans"/>
                <a:cs typeface="Arabic Typesetting" panose="03020402040406030203" pitchFamily="66" charset="-78"/>
              </a:rPr>
              <a:t>Plazo de ejecución: 60 días.</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a:latin typeface="Arabic Typesetting" panose="03020402040406030203" pitchFamily="66" charset="-78"/>
                <a:ea typeface="Open Sans"/>
                <a:cs typeface="Arabic Typesetting" panose="03020402040406030203" pitchFamily="66" charset="-78"/>
              </a:rPr>
              <a:t>Fecha de terminación de la obra:12/10/2020</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a:p>
            <a:pPr marL="171450" indent="-171450" algn="just">
              <a:lnSpc>
                <a:spcPct val="107000"/>
              </a:lnSpc>
              <a:spcAft>
                <a:spcPts val="800"/>
              </a:spcAft>
              <a:buFont typeface="Courier New" panose="02070309020205020404" pitchFamily="49" charset="0"/>
              <a:buChar char="o"/>
            </a:pPr>
            <a:r>
              <a:rPr lang="es-ES" dirty="0">
                <a:latin typeface="Arabic Typesetting" panose="03020402040406030203" pitchFamily="66" charset="-78"/>
                <a:ea typeface="Open Sans"/>
                <a:cs typeface="Arabic Typesetting" panose="03020402040406030203" pitchFamily="66" charset="-78"/>
              </a:rPr>
              <a:t>Monto del contrato 160.714,29 </a:t>
            </a:r>
            <a:endParaRPr lang="es-ES" dirty="0">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6" name="Imagen 5" descr="No hay ninguna descripción de la foto disponible.">
            <a:extLst>
              <a:ext uri="{FF2B5EF4-FFF2-40B4-BE49-F238E27FC236}">
                <a16:creationId xmlns:a16="http://schemas.microsoft.com/office/drawing/2014/main" id="{A459CA56-1A04-4D18-A93F-B8C02E552A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683" y="802344"/>
            <a:ext cx="2571750" cy="17138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Imagen 6" descr="No hay ninguna descripción de la foto disponible.">
            <a:extLst>
              <a:ext uri="{FF2B5EF4-FFF2-40B4-BE49-F238E27FC236}">
                <a16:creationId xmlns:a16="http://schemas.microsoft.com/office/drawing/2014/main" id="{EA59DBDD-3356-43C8-9744-ECBFDA710BB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6333" y="2592727"/>
            <a:ext cx="2562225" cy="2171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Imagen 7" descr="No hay ninguna descripción de la foto disponible.">
            <a:extLst>
              <a:ext uri="{FF2B5EF4-FFF2-40B4-BE49-F238E27FC236}">
                <a16:creationId xmlns:a16="http://schemas.microsoft.com/office/drawing/2014/main" id="{5AC49DF5-E890-4101-B4E3-06E5B946DF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2383" y="2592727"/>
            <a:ext cx="2505075" cy="2171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8631804"/>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1143</Words>
  <Application>Microsoft Office PowerPoint</Application>
  <PresentationFormat>Presentación en pantalla (16:9)</PresentationFormat>
  <Paragraphs>174</Paragraphs>
  <Slides>17</Slides>
  <Notes>2</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17</vt:i4>
      </vt:variant>
    </vt:vector>
  </HeadingPairs>
  <TitlesOfParts>
    <vt:vector size="32" baseType="lpstr">
      <vt:lpstr>Open Sans</vt:lpstr>
      <vt:lpstr>Symbol</vt:lpstr>
      <vt:lpstr>Bookman Old Style</vt:lpstr>
      <vt:lpstr>Nunito</vt:lpstr>
      <vt:lpstr>Arabic Typesetting</vt:lpstr>
      <vt:lpstr>BatangChe</vt:lpstr>
      <vt:lpstr>Calibri</vt:lpstr>
      <vt:lpstr>Aparajita</vt:lpstr>
      <vt:lpstr>Courier New</vt:lpstr>
      <vt:lpstr>Wingdings</vt:lpstr>
      <vt:lpstr>Arial</vt:lpstr>
      <vt:lpstr>Batang</vt:lpstr>
      <vt:lpstr>Times New Roman</vt:lpstr>
      <vt:lpstr>Comic Sans MS</vt:lpstr>
      <vt:lpstr>Shift</vt:lpstr>
      <vt:lpstr>RENDICIÓN DE CUENTAS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dc:title>
  <dc:creator>USUARIO</dc:creator>
  <cp:lastModifiedBy>USUARIO</cp:lastModifiedBy>
  <cp:revision>21</cp:revision>
  <dcterms:modified xsi:type="dcterms:W3CDTF">2021-06-16T06:36:09Z</dcterms:modified>
</cp:coreProperties>
</file>